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4" r:id="rId5"/>
    <p:sldId id="263" r:id="rId6"/>
    <p:sldId id="262" r:id="rId7"/>
    <p:sldId id="259" r:id="rId8"/>
    <p:sldId id="258" r:id="rId9"/>
    <p:sldId id="260" r:id="rId10"/>
    <p:sldId id="268" r:id="rId11"/>
    <p:sldId id="270" r:id="rId12"/>
    <p:sldId id="269" r:id="rId13"/>
    <p:sldId id="274" r:id="rId14"/>
    <p:sldId id="271" r:id="rId15"/>
    <p:sldId id="267" r:id="rId16"/>
    <p:sldId id="266" r:id="rId17"/>
    <p:sldId id="272" r:id="rId18"/>
    <p:sldId id="273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99FFCC"/>
    <a:srgbClr val="FFCC00"/>
    <a:srgbClr val="FF99FF"/>
    <a:srgbClr val="99CCFF"/>
    <a:srgbClr val="FFCC99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0CA804-6321-4765-8675-D08FDF49E8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8589E79-E88D-4DCE-9295-E76C540DE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DC83C62-A9B4-4152-AA05-EEB2666F6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8F8CE-928A-4B84-9505-E57CD280AD5E}" type="datetimeFigureOut">
              <a:rPr lang="cs-CZ" smtClean="0"/>
              <a:t>04.10.2020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4855930-C655-4F60-99B6-93F3BE65C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523D530-4189-4656-9019-67A084617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71D3-61AA-4773-9FAE-35AC820E3C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960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FE3DC5-F5AB-4AFC-8073-C52F91AFC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EA7B249-FE6D-4B5F-A398-2C1D37101E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81B6610-35DD-4173-9544-599D7DDCD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8F8CE-928A-4B84-9505-E57CD280AD5E}" type="datetimeFigureOut">
              <a:rPr lang="cs-CZ" smtClean="0"/>
              <a:t>04.10.2020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D7B10BA-966E-4508-903F-7117F8218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B816C00-B23B-4D80-9AB7-8440F2FB7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71D3-61AA-4773-9FAE-35AC820E3C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6917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4DA31D5-861E-44A2-ADCC-F1231F7A98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025713F-E5D0-40FE-9F74-9FB0DFFC7F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063DF7C-BA7F-4CDE-8E58-40612FF7A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8F8CE-928A-4B84-9505-E57CD280AD5E}" type="datetimeFigureOut">
              <a:rPr lang="cs-CZ" smtClean="0"/>
              <a:t>04.10.2020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7D25649-D768-4582-9F8F-7895F4696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0992F01-33E6-4654-8FC8-4336A9F6A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71D3-61AA-4773-9FAE-35AC820E3C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5659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B954A3-D2B2-4E40-9E05-154236532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E926FA-7447-40DD-8005-E2A832DF76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89EACF1-3C82-49D1-BB88-646EECD98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8F8CE-928A-4B84-9505-E57CD280AD5E}" type="datetimeFigureOut">
              <a:rPr lang="cs-CZ" smtClean="0"/>
              <a:t>04.10.2020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C3F0FEC-2F20-400B-9892-9F64B484E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4C2CCBC-DB2A-4544-B061-02D15EAB0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71D3-61AA-4773-9FAE-35AC820E3C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7386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8DB3A4-1B32-4C2D-89C4-FE4F260BA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27D6FF2-0B2C-49D5-A33C-DD1C3309B9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01F3D4C-20A0-4B79-82DA-F877DC9C6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8F8CE-928A-4B84-9505-E57CD280AD5E}" type="datetimeFigureOut">
              <a:rPr lang="cs-CZ" smtClean="0"/>
              <a:t>04.10.2020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9AEE268-454B-4782-AEFF-52CE4CBFC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1C8AA4D-5C4A-4E7F-BB8B-EA0998D2B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71D3-61AA-4773-9FAE-35AC820E3C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1412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EDA590-8572-44D0-8F27-3BE39B9E8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1FE4D0-5C91-495E-B49F-5F42F76449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1490370-2502-4D85-AB6B-7CFD5E9121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FB4B066-0CF5-42DF-B4F1-53CEC2F64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8F8CE-928A-4B84-9505-E57CD280AD5E}" type="datetimeFigureOut">
              <a:rPr lang="cs-CZ" smtClean="0"/>
              <a:t>04.10.2020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3680696-843D-4CFE-AA5F-2A72B7B8E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7A6AB6F-C97C-4269-AA46-0A9608189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71D3-61AA-4773-9FAE-35AC820E3C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5523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C40B44-AD40-444F-8147-D8E574430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3F500F7-556B-415E-9564-E36B6DB3FC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76F8C1E-DD55-4E01-9871-B58604F527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C411242-0313-4DFD-AFC9-EC8EDDAAB9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474002F-4E94-4AE8-901D-9FF05D9427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2AB0FC4-C398-408B-BA2D-ED0CDF3CB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8F8CE-928A-4B84-9505-E57CD280AD5E}" type="datetimeFigureOut">
              <a:rPr lang="cs-CZ" smtClean="0"/>
              <a:t>04.10.2020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158CD66-1FD7-45A9-80A6-3BD21C805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FD73353-5899-4A2C-BE2C-5CBE0E3DC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71D3-61AA-4773-9FAE-35AC820E3C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9207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313A30-CB4C-433F-883F-992D76EC2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FBE8F18-3FA1-4690-976A-5F4043CBA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8F8CE-928A-4B84-9505-E57CD280AD5E}" type="datetimeFigureOut">
              <a:rPr lang="cs-CZ" smtClean="0"/>
              <a:t>04.10.2020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5A8E737-B373-48FA-B762-787E7D9DA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43F4AA2-A2E2-419C-A6B3-624199768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71D3-61AA-4773-9FAE-35AC820E3C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1156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08B6842-2A40-426F-A992-968D0D92D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8F8CE-928A-4B84-9505-E57CD280AD5E}" type="datetimeFigureOut">
              <a:rPr lang="cs-CZ" smtClean="0"/>
              <a:t>04.10.2020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D80C968-F831-4E09-A2E9-BC296F6D5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8103949-5C3F-408D-A0D0-58671F314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71D3-61AA-4773-9FAE-35AC820E3C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6917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27111E-6F84-4866-8C71-BAE25F8FE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74CA62-ADA6-42C2-BCED-C874AEB21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6D75594-A570-4300-B064-B735ADAB7D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21D29ED-F0D3-42DD-A7B7-361A7C433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8F8CE-928A-4B84-9505-E57CD280AD5E}" type="datetimeFigureOut">
              <a:rPr lang="cs-CZ" smtClean="0"/>
              <a:t>04.10.2020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17FB2ED-64A3-443D-91B0-8A750A04D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48DC9EA-BC71-47DA-8C02-95FCE7CFA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71D3-61AA-4773-9FAE-35AC820E3C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3793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751848-DEC2-4AEC-B91D-BA6B54727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4EAB573-7963-46BA-BA96-63CD8EAABE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31CEC6F-0E25-4C5B-8D8E-6E71F67137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5457E48-CF4B-406D-80A9-25637C7E5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8F8CE-928A-4B84-9505-E57CD280AD5E}" type="datetimeFigureOut">
              <a:rPr lang="cs-CZ" smtClean="0"/>
              <a:t>04.10.2020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86B591A-4A5E-4385-88E0-8F151FED0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16D0250-CD4B-4174-868C-817FC90E4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71D3-61AA-4773-9FAE-35AC820E3C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2965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85902DE-4B9A-463A-AEA0-83B9981E1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1AC1E88-0E14-4F26-8943-08F1EE13D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BF3C2EF-FEEB-43C1-9A64-E04ACAB23E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8F8CE-928A-4B84-9505-E57CD280AD5E}" type="datetimeFigureOut">
              <a:rPr lang="cs-CZ" smtClean="0"/>
              <a:t>04.10.2020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4F831F9-26B9-403B-AC9D-941D2CFA37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8FC1EE3-FA50-4BE2-AA79-15AEB0BDF3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971D3-61AA-4773-9FAE-35AC820E3C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1847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25E48745-8CCC-40B7-BE98-184CFD67CE15}"/>
              </a:ext>
            </a:extLst>
          </p:cNvPr>
          <p:cNvSpPr txBox="1"/>
          <p:nvPr/>
        </p:nvSpPr>
        <p:spPr>
          <a:xfrm>
            <a:off x="1083249" y="1236474"/>
            <a:ext cx="100255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UX </a:t>
            </a:r>
            <a:r>
              <a:rPr lang="cs-CZ" sz="6000" dirty="0" err="1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driven</a:t>
            </a:r>
            <a:r>
              <a:rPr lang="cs-CZ" sz="60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cs-CZ" sz="6000" dirty="0" err="1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technical</a:t>
            </a:r>
            <a:r>
              <a:rPr lang="cs-CZ" sz="60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cs-CZ" sz="6000" dirty="0" err="1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writing</a:t>
            </a:r>
            <a:endParaRPr lang="cs-CZ" sz="6000" dirty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C81741C-F6DB-4249-82B5-F3815E94E2A9}"/>
              </a:ext>
            </a:extLst>
          </p:cNvPr>
          <p:cNvSpPr txBox="1"/>
          <p:nvPr/>
        </p:nvSpPr>
        <p:spPr>
          <a:xfrm>
            <a:off x="8359215" y="2534024"/>
            <a:ext cx="27495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/>
              <a:t>Katka Němcová</a:t>
            </a:r>
          </a:p>
        </p:txBody>
      </p:sp>
      <p:pic>
        <p:nvPicPr>
          <p:cNvPr id="14338" name="Picture 2" descr="Technical Report Writing and Presentation Skills for Engineers and  Technical Professionals - Prospen Africa">
            <a:extLst>
              <a:ext uri="{FF2B5EF4-FFF2-40B4-BE49-F238E27FC236}">
                <a16:creationId xmlns:a16="http://schemas.microsoft.com/office/drawing/2014/main" id="{482B4C51-64AB-42AC-AF2D-4F9210E36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181" y="3035242"/>
            <a:ext cx="5655112" cy="31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E6C7CD90-25DD-4549-A4BF-D1CAE143092A}"/>
              </a:ext>
            </a:extLst>
          </p:cNvPr>
          <p:cNvSpPr txBox="1"/>
          <p:nvPr/>
        </p:nvSpPr>
        <p:spPr>
          <a:xfrm>
            <a:off x="10276764" y="6127962"/>
            <a:ext cx="18383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dirty="0"/>
              <a:t>TW workshop</a:t>
            </a:r>
          </a:p>
          <a:p>
            <a:r>
              <a:rPr lang="cs-CZ" dirty="0"/>
              <a:t>5th </a:t>
            </a:r>
            <a:r>
              <a:rPr lang="cs-CZ" dirty="0" err="1"/>
              <a:t>October</a:t>
            </a:r>
            <a:r>
              <a:rPr lang="cs-CZ" dirty="0"/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1041964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5E0137E7-338D-4FAA-AC6A-F8B3BC7B51BD}"/>
              </a:ext>
            </a:extLst>
          </p:cNvPr>
          <p:cNvSpPr txBox="1"/>
          <p:nvPr/>
        </p:nvSpPr>
        <p:spPr>
          <a:xfrm>
            <a:off x="1209828" y="745320"/>
            <a:ext cx="100800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8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Part 3: </a:t>
            </a:r>
            <a:r>
              <a:rPr lang="cs-CZ" sz="4800" dirty="0" err="1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When</a:t>
            </a:r>
            <a:r>
              <a:rPr lang="cs-CZ" sz="48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cs-CZ" sz="4800" dirty="0" err="1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</a:t>
            </a:r>
            <a:r>
              <a:rPr lang="cs-CZ" sz="48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cs-CZ" sz="4800" dirty="0" err="1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magic</a:t>
            </a:r>
            <a:r>
              <a:rPr lang="cs-CZ" sz="48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cs-CZ" sz="4800" dirty="0" err="1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happens</a:t>
            </a:r>
            <a:r>
              <a:rPr lang="cs-CZ" sz="48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…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8A26D7B-3C11-40F6-B48C-A953CE59AB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76" y="3188068"/>
            <a:ext cx="2857500" cy="2857500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0B38F2F1-8DCA-4373-B105-0D37FD050B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297" y="2604786"/>
            <a:ext cx="2919246" cy="3682232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63D9BD08-839E-43ED-AADA-FEB973531D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46365" y="2944787"/>
            <a:ext cx="3205313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17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DBB6367F-8220-4FF7-90CB-957B57106A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60" y="338155"/>
            <a:ext cx="11358694" cy="1010001"/>
          </a:xfrm>
          <a:prstGeom prst="rect">
            <a:avLst/>
          </a:prstGeom>
        </p:spPr>
      </p:pic>
      <p:grpSp>
        <p:nvGrpSpPr>
          <p:cNvPr id="38" name="Skupina 37">
            <a:extLst>
              <a:ext uri="{FF2B5EF4-FFF2-40B4-BE49-F238E27FC236}">
                <a16:creationId xmlns:a16="http://schemas.microsoft.com/office/drawing/2014/main" id="{7ABF7B38-5DF0-4437-8CB9-3DCD98D219CB}"/>
              </a:ext>
            </a:extLst>
          </p:cNvPr>
          <p:cNvGrpSpPr/>
          <p:nvPr/>
        </p:nvGrpSpPr>
        <p:grpSpPr>
          <a:xfrm>
            <a:off x="5363068" y="107322"/>
            <a:ext cx="6849030" cy="6545113"/>
            <a:chOff x="5363068" y="107322"/>
            <a:chExt cx="6849030" cy="6545113"/>
          </a:xfrm>
        </p:grpSpPr>
        <p:grpSp>
          <p:nvGrpSpPr>
            <p:cNvPr id="34" name="Skupina 33">
              <a:extLst>
                <a:ext uri="{FF2B5EF4-FFF2-40B4-BE49-F238E27FC236}">
                  <a16:creationId xmlns:a16="http://schemas.microsoft.com/office/drawing/2014/main" id="{81C94D12-9118-46FC-B24C-ADCCED8173CB}"/>
                </a:ext>
              </a:extLst>
            </p:cNvPr>
            <p:cNvGrpSpPr/>
            <p:nvPr/>
          </p:nvGrpSpPr>
          <p:grpSpPr>
            <a:xfrm>
              <a:off x="5363068" y="2058879"/>
              <a:ext cx="6849030" cy="4593556"/>
              <a:chOff x="5363068" y="2058879"/>
              <a:chExt cx="6849030" cy="4593556"/>
            </a:xfrm>
          </p:grpSpPr>
          <p:pic>
            <p:nvPicPr>
              <p:cNvPr id="11" name="Obrázek 10">
                <a:extLst>
                  <a:ext uri="{FF2B5EF4-FFF2-40B4-BE49-F238E27FC236}">
                    <a16:creationId xmlns:a16="http://schemas.microsoft.com/office/drawing/2014/main" id="{BF21F95D-9370-4EF5-8354-8AD235C010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492456" y="2058879"/>
                <a:ext cx="3719642" cy="4110393"/>
              </a:xfrm>
              <a:prstGeom prst="rect">
                <a:avLst/>
              </a:prstGeom>
            </p:spPr>
          </p:pic>
          <p:grpSp>
            <p:nvGrpSpPr>
              <p:cNvPr id="24" name="Skupina 23">
                <a:extLst>
                  <a:ext uri="{FF2B5EF4-FFF2-40B4-BE49-F238E27FC236}">
                    <a16:creationId xmlns:a16="http://schemas.microsoft.com/office/drawing/2014/main" id="{F229C683-F5BC-49FD-9016-B2902325F57A}"/>
                  </a:ext>
                </a:extLst>
              </p:cNvPr>
              <p:cNvGrpSpPr/>
              <p:nvPr/>
            </p:nvGrpSpPr>
            <p:grpSpPr>
              <a:xfrm rot="20791772">
                <a:off x="5363068" y="3306588"/>
                <a:ext cx="3963369" cy="3345847"/>
                <a:chOff x="4940327" y="3320650"/>
                <a:chExt cx="3963369" cy="3345847"/>
              </a:xfrm>
            </p:grpSpPr>
            <p:pic>
              <p:nvPicPr>
                <p:cNvPr id="13" name="Obrázek 12">
                  <a:extLst>
                    <a:ext uri="{FF2B5EF4-FFF2-40B4-BE49-F238E27FC236}">
                      <a16:creationId xmlns:a16="http://schemas.microsoft.com/office/drawing/2014/main" id="{87FB45C0-E353-4F8F-B5B7-609EEA74406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9504342" flipH="1">
                  <a:off x="4940327" y="3320650"/>
                  <a:ext cx="3963369" cy="3345847"/>
                </a:xfrm>
                <a:prstGeom prst="rect">
                  <a:avLst/>
                </a:prstGeom>
              </p:spPr>
            </p:pic>
            <p:sp>
              <p:nvSpPr>
                <p:cNvPr id="19" name="TextovéPole 18">
                  <a:extLst>
                    <a:ext uri="{FF2B5EF4-FFF2-40B4-BE49-F238E27FC236}">
                      <a16:creationId xmlns:a16="http://schemas.microsoft.com/office/drawing/2014/main" id="{62C0F5D1-493C-484D-B8D4-98747DF5CB21}"/>
                    </a:ext>
                  </a:extLst>
                </p:cNvPr>
                <p:cNvSpPr txBox="1"/>
                <p:nvPr/>
              </p:nvSpPr>
              <p:spPr>
                <a:xfrm rot="19817684">
                  <a:off x="5361337" y="4069328"/>
                  <a:ext cx="197701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b="1" dirty="0" err="1"/>
                    <a:t>Who</a:t>
                  </a:r>
                  <a:r>
                    <a:rPr lang="cs-CZ" dirty="0"/>
                    <a:t> </a:t>
                  </a:r>
                  <a:r>
                    <a:rPr lang="cs-CZ" dirty="0" err="1"/>
                    <a:t>is</a:t>
                  </a:r>
                  <a:r>
                    <a:rPr lang="cs-CZ" dirty="0"/>
                    <a:t> </a:t>
                  </a:r>
                  <a:r>
                    <a:rPr lang="cs-CZ" dirty="0" err="1"/>
                    <a:t>the</a:t>
                  </a:r>
                  <a:r>
                    <a:rPr lang="cs-CZ" dirty="0"/>
                    <a:t> </a:t>
                  </a:r>
                  <a:r>
                    <a:rPr lang="cs-CZ" dirty="0" err="1"/>
                    <a:t>reader</a:t>
                  </a:r>
                  <a:r>
                    <a:rPr lang="cs-CZ" dirty="0"/>
                    <a:t>?</a:t>
                  </a:r>
                </a:p>
              </p:txBody>
            </p:sp>
            <p:sp>
              <p:nvSpPr>
                <p:cNvPr id="20" name="TextovéPole 19">
                  <a:extLst>
                    <a:ext uri="{FF2B5EF4-FFF2-40B4-BE49-F238E27FC236}">
                      <a16:creationId xmlns:a16="http://schemas.microsoft.com/office/drawing/2014/main" id="{92058D1B-F1BD-46B0-9F87-84ED701FBA3D}"/>
                    </a:ext>
                  </a:extLst>
                </p:cNvPr>
                <p:cNvSpPr txBox="1"/>
                <p:nvPr/>
              </p:nvSpPr>
              <p:spPr>
                <a:xfrm rot="19750078">
                  <a:off x="5307856" y="4407191"/>
                  <a:ext cx="26395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 err="1"/>
                    <a:t>What</a:t>
                  </a:r>
                  <a:r>
                    <a:rPr lang="cs-CZ" dirty="0"/>
                    <a:t> do </a:t>
                  </a:r>
                  <a:r>
                    <a:rPr lang="cs-CZ" dirty="0" err="1"/>
                    <a:t>they</a:t>
                  </a:r>
                  <a:r>
                    <a:rPr lang="cs-CZ" dirty="0"/>
                    <a:t> </a:t>
                  </a:r>
                  <a:r>
                    <a:rPr lang="cs-CZ" b="1" dirty="0" err="1"/>
                    <a:t>want</a:t>
                  </a:r>
                  <a:r>
                    <a:rPr lang="cs-CZ" b="1" dirty="0"/>
                    <a:t> to do</a:t>
                  </a:r>
                  <a:r>
                    <a:rPr lang="cs-CZ" dirty="0"/>
                    <a:t>?</a:t>
                  </a:r>
                </a:p>
              </p:txBody>
            </p:sp>
            <p:sp>
              <p:nvSpPr>
                <p:cNvPr id="21" name="TextovéPole 20">
                  <a:extLst>
                    <a:ext uri="{FF2B5EF4-FFF2-40B4-BE49-F238E27FC236}">
                      <a16:creationId xmlns:a16="http://schemas.microsoft.com/office/drawing/2014/main" id="{FD408B0D-E50B-4715-AD95-DCA922E195F6}"/>
                    </a:ext>
                  </a:extLst>
                </p:cNvPr>
                <p:cNvSpPr txBox="1"/>
                <p:nvPr/>
              </p:nvSpPr>
              <p:spPr>
                <a:xfrm rot="19750354">
                  <a:off x="5352225" y="4719569"/>
                  <a:ext cx="31106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 err="1"/>
                    <a:t>What</a:t>
                  </a:r>
                  <a:r>
                    <a:rPr lang="cs-CZ" dirty="0"/>
                    <a:t> do </a:t>
                  </a:r>
                  <a:r>
                    <a:rPr lang="cs-CZ" dirty="0" err="1"/>
                    <a:t>they</a:t>
                  </a:r>
                  <a:r>
                    <a:rPr lang="cs-CZ" dirty="0"/>
                    <a:t> </a:t>
                  </a:r>
                  <a:r>
                    <a:rPr lang="cs-CZ" dirty="0" err="1"/>
                    <a:t>want</a:t>
                  </a:r>
                  <a:r>
                    <a:rPr lang="cs-CZ" dirty="0"/>
                    <a:t> to </a:t>
                  </a:r>
                  <a:r>
                    <a:rPr lang="cs-CZ" b="1" dirty="0" err="1"/>
                    <a:t>achieve</a:t>
                  </a:r>
                  <a:r>
                    <a:rPr lang="cs-CZ" dirty="0"/>
                    <a:t>?</a:t>
                  </a:r>
                </a:p>
              </p:txBody>
            </p:sp>
          </p:grpSp>
        </p:grpSp>
        <p:grpSp>
          <p:nvGrpSpPr>
            <p:cNvPr id="36" name="Skupina 35">
              <a:extLst>
                <a:ext uri="{FF2B5EF4-FFF2-40B4-BE49-F238E27FC236}">
                  <a16:creationId xmlns:a16="http://schemas.microsoft.com/office/drawing/2014/main" id="{B669EAAE-D3DC-495E-8D83-266D8430E797}"/>
                </a:ext>
              </a:extLst>
            </p:cNvPr>
            <p:cNvGrpSpPr/>
            <p:nvPr/>
          </p:nvGrpSpPr>
          <p:grpSpPr>
            <a:xfrm>
              <a:off x="7282637" y="107322"/>
              <a:ext cx="4404348" cy="461665"/>
              <a:chOff x="7282637" y="107322"/>
              <a:chExt cx="4404348" cy="461665"/>
            </a:xfrm>
          </p:grpSpPr>
          <p:sp>
            <p:nvSpPr>
              <p:cNvPr id="3" name="TextovéPole 2">
                <a:extLst>
                  <a:ext uri="{FF2B5EF4-FFF2-40B4-BE49-F238E27FC236}">
                    <a16:creationId xmlns:a16="http://schemas.microsoft.com/office/drawing/2014/main" id="{37E2CB20-4D50-4FC3-B89C-72189A0A1D6F}"/>
                  </a:ext>
                </a:extLst>
              </p:cNvPr>
              <p:cNvSpPr txBox="1"/>
              <p:nvPr/>
            </p:nvSpPr>
            <p:spPr>
              <a:xfrm>
                <a:off x="10011526" y="107322"/>
                <a:ext cx="16754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400" dirty="0">
                    <a:solidFill>
                      <a:srgbClr val="7030A0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User story</a:t>
                </a:r>
              </a:p>
            </p:txBody>
          </p:sp>
          <p:sp>
            <p:nvSpPr>
              <p:cNvPr id="22" name="TextovéPole 21">
                <a:extLst>
                  <a:ext uri="{FF2B5EF4-FFF2-40B4-BE49-F238E27FC236}">
                    <a16:creationId xmlns:a16="http://schemas.microsoft.com/office/drawing/2014/main" id="{5220C17B-85CD-4018-A3D4-C3941CAC5C06}"/>
                  </a:ext>
                </a:extLst>
              </p:cNvPr>
              <p:cNvSpPr txBox="1"/>
              <p:nvPr/>
            </p:nvSpPr>
            <p:spPr>
              <a:xfrm>
                <a:off x="7282637" y="133011"/>
                <a:ext cx="241963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1600" dirty="0"/>
                  <a:t>Persona +  </a:t>
                </a:r>
                <a:r>
                  <a:rPr lang="cs-CZ" sz="1600" dirty="0" err="1"/>
                  <a:t>Need</a:t>
                </a:r>
                <a:r>
                  <a:rPr lang="cs-CZ" sz="1600" dirty="0"/>
                  <a:t> + </a:t>
                </a:r>
                <a:r>
                  <a:rPr lang="cs-CZ" sz="1600" dirty="0" err="1"/>
                  <a:t>Purpose</a:t>
                </a:r>
                <a:endParaRPr lang="cs-CZ" sz="1600" dirty="0"/>
              </a:p>
            </p:txBody>
          </p:sp>
        </p:grpSp>
      </p:grpSp>
      <p:grpSp>
        <p:nvGrpSpPr>
          <p:cNvPr id="37" name="Skupina 36">
            <a:extLst>
              <a:ext uri="{FF2B5EF4-FFF2-40B4-BE49-F238E27FC236}">
                <a16:creationId xmlns:a16="http://schemas.microsoft.com/office/drawing/2014/main" id="{8025BD1F-7F45-4DD3-9818-4964508A4680}"/>
              </a:ext>
            </a:extLst>
          </p:cNvPr>
          <p:cNvGrpSpPr/>
          <p:nvPr/>
        </p:nvGrpSpPr>
        <p:grpSpPr>
          <a:xfrm>
            <a:off x="-254981" y="109963"/>
            <a:ext cx="6853231" cy="6748037"/>
            <a:chOff x="-254981" y="109963"/>
            <a:chExt cx="6853231" cy="6748037"/>
          </a:xfrm>
        </p:grpSpPr>
        <p:grpSp>
          <p:nvGrpSpPr>
            <p:cNvPr id="33" name="Skupina 32">
              <a:extLst>
                <a:ext uri="{FF2B5EF4-FFF2-40B4-BE49-F238E27FC236}">
                  <a16:creationId xmlns:a16="http://schemas.microsoft.com/office/drawing/2014/main" id="{2B7558C6-7034-4760-BB6B-27F65AAEE442}"/>
                </a:ext>
              </a:extLst>
            </p:cNvPr>
            <p:cNvGrpSpPr/>
            <p:nvPr/>
          </p:nvGrpSpPr>
          <p:grpSpPr>
            <a:xfrm>
              <a:off x="-254981" y="1576513"/>
              <a:ext cx="6853231" cy="5281487"/>
              <a:chOff x="-254981" y="1576513"/>
              <a:chExt cx="6853231" cy="5281487"/>
            </a:xfrm>
          </p:grpSpPr>
          <p:pic>
            <p:nvPicPr>
              <p:cNvPr id="9" name="Obrázek 8">
                <a:extLst>
                  <a:ext uri="{FF2B5EF4-FFF2-40B4-BE49-F238E27FC236}">
                    <a16:creationId xmlns:a16="http://schemas.microsoft.com/office/drawing/2014/main" id="{EC22C6FD-1234-413F-AF9E-9BB554A41A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-254981" y="2729524"/>
                <a:ext cx="3363268" cy="4128476"/>
              </a:xfrm>
              <a:prstGeom prst="rect">
                <a:avLst/>
              </a:prstGeom>
            </p:spPr>
          </p:pic>
          <p:grpSp>
            <p:nvGrpSpPr>
              <p:cNvPr id="25" name="Skupina 24">
                <a:extLst>
                  <a:ext uri="{FF2B5EF4-FFF2-40B4-BE49-F238E27FC236}">
                    <a16:creationId xmlns:a16="http://schemas.microsoft.com/office/drawing/2014/main" id="{99454BA9-E186-4619-9390-C4F9DB0A36EE}"/>
                  </a:ext>
                </a:extLst>
              </p:cNvPr>
              <p:cNvGrpSpPr/>
              <p:nvPr/>
            </p:nvGrpSpPr>
            <p:grpSpPr>
              <a:xfrm rot="730019">
                <a:off x="1676676" y="1576513"/>
                <a:ext cx="4921574" cy="3144773"/>
                <a:chOff x="1706317" y="1250802"/>
                <a:chExt cx="4921574" cy="3144773"/>
              </a:xfrm>
            </p:grpSpPr>
            <p:pic>
              <p:nvPicPr>
                <p:cNvPr id="15" name="Obrázek 14">
                  <a:extLst>
                    <a:ext uri="{FF2B5EF4-FFF2-40B4-BE49-F238E27FC236}">
                      <a16:creationId xmlns:a16="http://schemas.microsoft.com/office/drawing/2014/main" id="{D1DD216B-8E94-47C9-B198-823F065DD0E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742026">
                  <a:off x="1706317" y="1250802"/>
                  <a:ext cx="4921574" cy="3144773"/>
                </a:xfrm>
                <a:prstGeom prst="rect">
                  <a:avLst/>
                </a:prstGeom>
              </p:spPr>
            </p:pic>
            <p:sp>
              <p:nvSpPr>
                <p:cNvPr id="16" name="TextovéPole 15">
                  <a:extLst>
                    <a:ext uri="{FF2B5EF4-FFF2-40B4-BE49-F238E27FC236}">
                      <a16:creationId xmlns:a16="http://schemas.microsoft.com/office/drawing/2014/main" id="{43F8400E-5A35-4569-9046-AE54D0CEA0C4}"/>
                    </a:ext>
                  </a:extLst>
                </p:cNvPr>
                <p:cNvSpPr txBox="1"/>
                <p:nvPr/>
              </p:nvSpPr>
              <p:spPr>
                <a:xfrm rot="686050">
                  <a:off x="3595484" y="1772798"/>
                  <a:ext cx="11956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b="1" dirty="0" err="1"/>
                    <a:t>What</a:t>
                  </a:r>
                  <a:r>
                    <a:rPr lang="cs-CZ" dirty="0"/>
                    <a:t> </a:t>
                  </a:r>
                  <a:r>
                    <a:rPr lang="cs-CZ" dirty="0" err="1"/>
                    <a:t>is</a:t>
                  </a:r>
                  <a:r>
                    <a:rPr lang="cs-CZ" dirty="0"/>
                    <a:t> </a:t>
                  </a:r>
                  <a:r>
                    <a:rPr lang="cs-CZ" dirty="0" err="1"/>
                    <a:t>it</a:t>
                  </a:r>
                  <a:r>
                    <a:rPr lang="cs-CZ" dirty="0"/>
                    <a:t>?</a:t>
                  </a:r>
                </a:p>
              </p:txBody>
            </p:sp>
            <p:sp>
              <p:nvSpPr>
                <p:cNvPr id="17" name="TextovéPole 16">
                  <a:extLst>
                    <a:ext uri="{FF2B5EF4-FFF2-40B4-BE49-F238E27FC236}">
                      <a16:creationId xmlns:a16="http://schemas.microsoft.com/office/drawing/2014/main" id="{4A35DB05-05F9-414C-8E67-DC3E56DA5F95}"/>
                    </a:ext>
                  </a:extLst>
                </p:cNvPr>
                <p:cNvSpPr txBox="1"/>
                <p:nvPr/>
              </p:nvSpPr>
              <p:spPr>
                <a:xfrm rot="732931">
                  <a:off x="2913395" y="2176477"/>
                  <a:ext cx="23601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 err="1"/>
                    <a:t>How</a:t>
                  </a:r>
                  <a:r>
                    <a:rPr lang="cs-CZ" dirty="0"/>
                    <a:t> </a:t>
                  </a:r>
                  <a:r>
                    <a:rPr lang="cs-CZ" dirty="0" err="1"/>
                    <a:t>will</a:t>
                  </a:r>
                  <a:r>
                    <a:rPr lang="cs-CZ" dirty="0"/>
                    <a:t> </a:t>
                  </a:r>
                  <a:r>
                    <a:rPr lang="cs-CZ" dirty="0" err="1"/>
                    <a:t>it</a:t>
                  </a:r>
                  <a:r>
                    <a:rPr lang="cs-CZ" dirty="0"/>
                    <a:t> </a:t>
                  </a:r>
                  <a:r>
                    <a:rPr lang="cs-CZ" b="1" dirty="0"/>
                    <a:t>benefit </a:t>
                  </a:r>
                  <a:r>
                    <a:rPr lang="cs-CZ" b="1" dirty="0" err="1"/>
                    <a:t>me</a:t>
                  </a:r>
                  <a:r>
                    <a:rPr lang="cs-CZ" dirty="0"/>
                    <a:t>?</a:t>
                  </a:r>
                </a:p>
              </p:txBody>
            </p:sp>
            <p:sp>
              <p:nvSpPr>
                <p:cNvPr id="18" name="TextovéPole 17">
                  <a:extLst>
                    <a:ext uri="{FF2B5EF4-FFF2-40B4-BE49-F238E27FC236}">
                      <a16:creationId xmlns:a16="http://schemas.microsoft.com/office/drawing/2014/main" id="{12785E8E-F317-4177-BA9C-C48735C6C3DF}"/>
                    </a:ext>
                  </a:extLst>
                </p:cNvPr>
                <p:cNvSpPr txBox="1"/>
                <p:nvPr/>
              </p:nvSpPr>
              <p:spPr>
                <a:xfrm rot="795958">
                  <a:off x="2387620" y="2601322"/>
                  <a:ext cx="314631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 err="1"/>
                    <a:t>What</a:t>
                  </a:r>
                  <a:r>
                    <a:rPr lang="cs-CZ" dirty="0"/>
                    <a:t> </a:t>
                  </a:r>
                  <a:r>
                    <a:rPr lang="cs-CZ" b="1" dirty="0" err="1"/>
                    <a:t>action</a:t>
                  </a:r>
                  <a:r>
                    <a:rPr lang="cs-CZ" dirty="0"/>
                    <a:t> </a:t>
                  </a:r>
                  <a:r>
                    <a:rPr lang="cs-CZ" dirty="0" err="1"/>
                    <a:t>should</a:t>
                  </a:r>
                  <a:r>
                    <a:rPr lang="cs-CZ" dirty="0"/>
                    <a:t> I </a:t>
                  </a:r>
                  <a:r>
                    <a:rPr lang="cs-CZ" dirty="0" err="1"/>
                    <a:t>take</a:t>
                  </a:r>
                  <a:r>
                    <a:rPr lang="cs-CZ" dirty="0"/>
                    <a:t> </a:t>
                  </a:r>
                  <a:r>
                    <a:rPr lang="cs-CZ" dirty="0" err="1"/>
                    <a:t>next</a:t>
                  </a:r>
                  <a:r>
                    <a:rPr lang="cs-CZ" dirty="0"/>
                    <a:t>?</a:t>
                  </a:r>
                </a:p>
              </p:txBody>
            </p:sp>
          </p:grpSp>
        </p:grpSp>
        <p:grpSp>
          <p:nvGrpSpPr>
            <p:cNvPr id="35" name="Skupina 34">
              <a:extLst>
                <a:ext uri="{FF2B5EF4-FFF2-40B4-BE49-F238E27FC236}">
                  <a16:creationId xmlns:a16="http://schemas.microsoft.com/office/drawing/2014/main" id="{036430F4-DF61-4AAD-ADF0-10AF19508C07}"/>
                </a:ext>
              </a:extLst>
            </p:cNvPr>
            <p:cNvGrpSpPr/>
            <p:nvPr/>
          </p:nvGrpSpPr>
          <p:grpSpPr>
            <a:xfrm>
              <a:off x="286429" y="109963"/>
              <a:ext cx="4561085" cy="461665"/>
              <a:chOff x="286429" y="109963"/>
              <a:chExt cx="4561085" cy="461665"/>
            </a:xfrm>
          </p:grpSpPr>
          <p:sp>
            <p:nvSpPr>
              <p:cNvPr id="2" name="TextovéPole 1">
                <a:extLst>
                  <a:ext uri="{FF2B5EF4-FFF2-40B4-BE49-F238E27FC236}">
                    <a16:creationId xmlns:a16="http://schemas.microsoft.com/office/drawing/2014/main" id="{E5C61FA1-A5D0-4651-8D94-2F8D52807556}"/>
                  </a:ext>
                </a:extLst>
              </p:cNvPr>
              <p:cNvSpPr txBox="1"/>
              <p:nvPr/>
            </p:nvSpPr>
            <p:spPr>
              <a:xfrm>
                <a:off x="286429" y="109963"/>
                <a:ext cx="206178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400" dirty="0">
                    <a:solidFill>
                      <a:srgbClr val="C00000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Great design</a:t>
                </a:r>
              </a:p>
            </p:txBody>
          </p:sp>
          <p:sp>
            <p:nvSpPr>
              <p:cNvPr id="23" name="TextovéPole 22">
                <a:extLst>
                  <a:ext uri="{FF2B5EF4-FFF2-40B4-BE49-F238E27FC236}">
                    <a16:creationId xmlns:a16="http://schemas.microsoft.com/office/drawing/2014/main" id="{2E73AAD7-D780-47CF-A50E-7A0826809AAE}"/>
                  </a:ext>
                </a:extLst>
              </p:cNvPr>
              <p:cNvSpPr txBox="1"/>
              <p:nvPr/>
            </p:nvSpPr>
            <p:spPr>
              <a:xfrm>
                <a:off x="2369143" y="158406"/>
                <a:ext cx="247837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1600" dirty="0" err="1"/>
                  <a:t>Purpose</a:t>
                </a:r>
                <a:r>
                  <a:rPr lang="cs-CZ" sz="1600" dirty="0"/>
                  <a:t> + </a:t>
                </a:r>
                <a:r>
                  <a:rPr lang="cs-CZ" sz="1600" dirty="0" err="1"/>
                  <a:t>Benefits</a:t>
                </a:r>
                <a:r>
                  <a:rPr lang="cs-CZ" sz="1600" dirty="0"/>
                  <a:t> + </a:t>
                </a:r>
                <a:r>
                  <a:rPr lang="cs-CZ" sz="1600" dirty="0" err="1"/>
                  <a:t>Action</a:t>
                </a:r>
                <a:endParaRPr lang="cs-CZ" sz="1600" dirty="0"/>
              </a:p>
            </p:txBody>
          </p:sp>
        </p:grpSp>
      </p:grpSp>
      <p:grpSp>
        <p:nvGrpSpPr>
          <p:cNvPr id="32" name="Skupina 31">
            <a:extLst>
              <a:ext uri="{FF2B5EF4-FFF2-40B4-BE49-F238E27FC236}">
                <a16:creationId xmlns:a16="http://schemas.microsoft.com/office/drawing/2014/main" id="{5C52D575-8A6E-4ABB-BF12-13EE0BC8A543}"/>
              </a:ext>
            </a:extLst>
          </p:cNvPr>
          <p:cNvGrpSpPr/>
          <p:nvPr/>
        </p:nvGrpSpPr>
        <p:grpSpPr>
          <a:xfrm>
            <a:off x="10936669" y="6330054"/>
            <a:ext cx="1148696" cy="462496"/>
            <a:chOff x="10936669" y="6330054"/>
            <a:chExt cx="1148696" cy="462496"/>
          </a:xfrm>
        </p:grpSpPr>
        <p:pic>
          <p:nvPicPr>
            <p:cNvPr id="27" name="Picture 2">
              <a:extLst>
                <a:ext uri="{FF2B5EF4-FFF2-40B4-BE49-F238E27FC236}">
                  <a16:creationId xmlns:a16="http://schemas.microsoft.com/office/drawing/2014/main" id="{5FC6C2F9-4C30-460D-A7AB-8BA2BF33B4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57387" y="6419068"/>
              <a:ext cx="303130" cy="3031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ovéPole 28">
              <a:extLst>
                <a:ext uri="{FF2B5EF4-FFF2-40B4-BE49-F238E27FC236}">
                  <a16:creationId xmlns:a16="http://schemas.microsoft.com/office/drawing/2014/main" id="{39B9FE68-3AED-44B5-BEBD-C08855A3DC50}"/>
                </a:ext>
              </a:extLst>
            </p:cNvPr>
            <p:cNvSpPr txBox="1"/>
            <p:nvPr/>
          </p:nvSpPr>
          <p:spPr>
            <a:xfrm>
              <a:off x="10936669" y="6423218"/>
              <a:ext cx="82071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cs-CZ" sz="1800" dirty="0">
                  <a:solidFill>
                    <a:srgbClr val="7030A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Part 3</a:t>
              </a:r>
              <a:endParaRPr lang="cs-CZ" dirty="0"/>
            </a:p>
          </p:txBody>
        </p:sp>
        <p:cxnSp>
          <p:nvCxnSpPr>
            <p:cNvPr id="31" name="Přímá spojnice 30">
              <a:extLst>
                <a:ext uri="{FF2B5EF4-FFF2-40B4-BE49-F238E27FC236}">
                  <a16:creationId xmlns:a16="http://schemas.microsoft.com/office/drawing/2014/main" id="{CD6886DA-547E-4F51-99A1-DE6E92E60223}"/>
                </a:ext>
              </a:extLst>
            </p:cNvPr>
            <p:cNvCxnSpPr/>
            <p:nvPr/>
          </p:nvCxnSpPr>
          <p:spPr>
            <a:xfrm>
              <a:off x="10961517" y="6330054"/>
              <a:ext cx="1123848" cy="0"/>
            </a:xfrm>
            <a:prstGeom prst="line">
              <a:avLst/>
            </a:prstGeom>
            <a:ln w="66675" cmpd="thinThick">
              <a:solidFill>
                <a:srgbClr val="7030A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596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>
            <a:extLst>
              <a:ext uri="{FF2B5EF4-FFF2-40B4-BE49-F238E27FC236}">
                <a16:creationId xmlns:a16="http://schemas.microsoft.com/office/drawing/2014/main" id="{4A752923-6CB7-4979-81F2-8212B6F36BEE}"/>
              </a:ext>
            </a:extLst>
          </p:cNvPr>
          <p:cNvGrpSpPr/>
          <p:nvPr/>
        </p:nvGrpSpPr>
        <p:grpSpPr>
          <a:xfrm>
            <a:off x="10936669" y="6330054"/>
            <a:ext cx="1148696" cy="462496"/>
            <a:chOff x="10936669" y="6330054"/>
            <a:chExt cx="1148696" cy="462496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1B3B0555-F182-4992-96EE-B9806D3DA0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57387" y="6419068"/>
              <a:ext cx="303130" cy="3031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ovéPole 5">
              <a:extLst>
                <a:ext uri="{FF2B5EF4-FFF2-40B4-BE49-F238E27FC236}">
                  <a16:creationId xmlns:a16="http://schemas.microsoft.com/office/drawing/2014/main" id="{39239308-B74A-4D20-AAA9-A3456CEA1527}"/>
                </a:ext>
              </a:extLst>
            </p:cNvPr>
            <p:cNvSpPr txBox="1"/>
            <p:nvPr/>
          </p:nvSpPr>
          <p:spPr>
            <a:xfrm>
              <a:off x="10936669" y="6423218"/>
              <a:ext cx="82071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cs-CZ" sz="1800" dirty="0">
                  <a:solidFill>
                    <a:srgbClr val="7030A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Part 3</a:t>
              </a:r>
              <a:endParaRPr lang="cs-CZ" dirty="0"/>
            </a:p>
          </p:txBody>
        </p:sp>
        <p:cxnSp>
          <p:nvCxnSpPr>
            <p:cNvPr id="7" name="Přímá spojnice 6">
              <a:extLst>
                <a:ext uri="{FF2B5EF4-FFF2-40B4-BE49-F238E27FC236}">
                  <a16:creationId xmlns:a16="http://schemas.microsoft.com/office/drawing/2014/main" id="{1F72E673-8E4C-46A9-BC51-13375F2E4D3D}"/>
                </a:ext>
              </a:extLst>
            </p:cNvPr>
            <p:cNvCxnSpPr/>
            <p:nvPr/>
          </p:nvCxnSpPr>
          <p:spPr>
            <a:xfrm>
              <a:off x="10961517" y="6330054"/>
              <a:ext cx="1123848" cy="0"/>
            </a:xfrm>
            <a:prstGeom prst="line">
              <a:avLst/>
            </a:prstGeom>
            <a:ln w="66675" cmpd="thinThick">
              <a:solidFill>
                <a:srgbClr val="7030A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TextovéPole 8">
            <a:extLst>
              <a:ext uri="{FF2B5EF4-FFF2-40B4-BE49-F238E27FC236}">
                <a16:creationId xmlns:a16="http://schemas.microsoft.com/office/drawing/2014/main" id="{CC1CB450-64A5-493C-A24E-384774B942A6}"/>
              </a:ext>
            </a:extLst>
          </p:cNvPr>
          <p:cNvSpPr txBox="1"/>
          <p:nvPr/>
        </p:nvSpPr>
        <p:spPr>
          <a:xfrm>
            <a:off x="4812938" y="405702"/>
            <a:ext cx="22365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dirty="0" err="1"/>
              <a:t>Usability</a:t>
            </a:r>
            <a:endParaRPr lang="cs-CZ" sz="4400" b="1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4887460-CD89-4507-BAEC-8AED8340F53F}"/>
              </a:ext>
            </a:extLst>
          </p:cNvPr>
          <p:cNvSpPr txBox="1"/>
          <p:nvPr/>
        </p:nvSpPr>
        <p:spPr>
          <a:xfrm>
            <a:off x="1031847" y="1997839"/>
            <a:ext cx="68957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/>
              <a:t>Cognitive</a:t>
            </a:r>
            <a:r>
              <a:rPr lang="cs-CZ" b="1" dirty="0"/>
              <a:t> </a:t>
            </a:r>
            <a:r>
              <a:rPr lang="cs-CZ" b="1" dirty="0" err="1"/>
              <a:t>load</a:t>
            </a:r>
            <a:r>
              <a:rPr lang="cs-CZ" dirty="0"/>
              <a:t>:</a:t>
            </a:r>
          </a:p>
          <a:p>
            <a:r>
              <a:rPr lang="cs-CZ" dirty="0" err="1"/>
              <a:t>Amount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invested</a:t>
            </a:r>
            <a:r>
              <a:rPr lang="cs-CZ" dirty="0"/>
              <a:t> </a:t>
            </a:r>
            <a:r>
              <a:rPr lang="cs-CZ" dirty="0" err="1"/>
              <a:t>energy</a:t>
            </a:r>
            <a:r>
              <a:rPr lang="cs-CZ" dirty="0"/>
              <a:t>,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required</a:t>
            </a:r>
            <a:r>
              <a:rPr lang="cs-CZ" dirty="0"/>
              <a:t> to </a:t>
            </a:r>
            <a:r>
              <a:rPr lang="cs-CZ" dirty="0" err="1"/>
              <a:t>finish</a:t>
            </a:r>
            <a:r>
              <a:rPr lang="cs-CZ" dirty="0"/>
              <a:t> any single </a:t>
            </a:r>
            <a:r>
              <a:rPr lang="cs-CZ" dirty="0" err="1"/>
              <a:t>thing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force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user‘s</a:t>
            </a:r>
            <a:r>
              <a:rPr lang="cs-CZ" dirty="0"/>
              <a:t> brain to do. </a:t>
            </a:r>
          </a:p>
          <a:p>
            <a:endParaRPr lang="cs-CZ" dirty="0"/>
          </a:p>
          <a:p>
            <a:r>
              <a:rPr lang="cs-CZ" dirty="0" err="1"/>
              <a:t>Example</a:t>
            </a:r>
            <a:r>
              <a:rPr lang="cs-CZ" dirty="0"/>
              <a:t>: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takes</a:t>
            </a:r>
            <a:r>
              <a:rPr lang="cs-CZ" dirty="0"/>
              <a:t> </a:t>
            </a:r>
            <a:r>
              <a:rPr lang="cs-CZ" dirty="0" err="1"/>
              <a:t>less</a:t>
            </a:r>
            <a:r>
              <a:rPr lang="cs-CZ" dirty="0"/>
              <a:t> </a:t>
            </a:r>
            <a:r>
              <a:rPr lang="cs-CZ" dirty="0" err="1"/>
              <a:t>effort</a:t>
            </a:r>
            <a:r>
              <a:rPr lang="cs-CZ" dirty="0"/>
              <a:t> to </a:t>
            </a:r>
            <a:r>
              <a:rPr lang="cs-CZ" dirty="0" err="1"/>
              <a:t>read</a:t>
            </a:r>
            <a:r>
              <a:rPr lang="cs-CZ" dirty="0"/>
              <a:t> </a:t>
            </a:r>
            <a:r>
              <a:rPr lang="cs-CZ" dirty="0" err="1"/>
              <a:t>simple</a:t>
            </a:r>
            <a:r>
              <a:rPr lang="cs-CZ" dirty="0"/>
              <a:t> </a:t>
            </a:r>
            <a:r>
              <a:rPr lang="cs-CZ" dirty="0" err="1"/>
              <a:t>words</a:t>
            </a:r>
            <a:r>
              <a:rPr lang="cs-CZ" dirty="0"/>
              <a:t> </a:t>
            </a:r>
            <a:r>
              <a:rPr lang="cs-CZ" dirty="0" err="1"/>
              <a:t>than</a:t>
            </a:r>
            <a:r>
              <a:rPr lang="cs-CZ" dirty="0"/>
              <a:t> </a:t>
            </a:r>
            <a:r>
              <a:rPr lang="cs-CZ" dirty="0" err="1"/>
              <a:t>difficult</a:t>
            </a:r>
            <a:r>
              <a:rPr lang="cs-CZ" dirty="0"/>
              <a:t> </a:t>
            </a:r>
            <a:r>
              <a:rPr lang="cs-CZ" dirty="0" err="1"/>
              <a:t>ones</a:t>
            </a:r>
            <a:r>
              <a:rPr lang="cs-CZ" dirty="0"/>
              <a:t>.</a:t>
            </a:r>
          </a:p>
          <a:p>
            <a:endParaRPr lang="cs-CZ" dirty="0"/>
          </a:p>
          <a:p>
            <a:endParaRPr lang="cs-CZ" dirty="0"/>
          </a:p>
          <a:p>
            <a:r>
              <a:rPr lang="cs-CZ" b="1" dirty="0" err="1"/>
              <a:t>Lesson</a:t>
            </a:r>
            <a:r>
              <a:rPr lang="cs-CZ" b="1" dirty="0"/>
              <a:t> </a:t>
            </a:r>
            <a:r>
              <a:rPr lang="cs-CZ" b="1" dirty="0" err="1"/>
              <a:t>learned</a:t>
            </a:r>
            <a:r>
              <a:rPr lang="cs-CZ" b="1" dirty="0"/>
              <a:t> </a:t>
            </a:r>
            <a:r>
              <a:rPr lang="cs-CZ" b="1" dirty="0" err="1"/>
              <a:t>for</a:t>
            </a:r>
            <a:r>
              <a:rPr lang="cs-CZ" b="1" dirty="0"/>
              <a:t> </a:t>
            </a:r>
            <a:r>
              <a:rPr lang="cs-CZ" b="1" dirty="0" err="1"/>
              <a:t>technical</a:t>
            </a:r>
            <a:r>
              <a:rPr lang="cs-CZ" b="1" dirty="0"/>
              <a:t> </a:t>
            </a:r>
            <a:r>
              <a:rPr lang="cs-CZ" b="1" dirty="0" err="1"/>
              <a:t>writers</a:t>
            </a:r>
            <a:r>
              <a:rPr lang="cs-CZ" dirty="0"/>
              <a:t>:</a:t>
            </a:r>
          </a:p>
          <a:p>
            <a:r>
              <a:rPr lang="cs-CZ" dirty="0" err="1"/>
              <a:t>Write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documentation</a:t>
            </a:r>
            <a:r>
              <a:rPr lang="cs-CZ" dirty="0"/>
              <a:t> (</a:t>
            </a:r>
            <a:r>
              <a:rPr lang="cs-CZ" dirty="0" err="1"/>
              <a:t>procedures</a:t>
            </a:r>
            <a:r>
              <a:rPr lang="cs-CZ" dirty="0"/>
              <a:t>) such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user </a:t>
            </a:r>
            <a:r>
              <a:rPr lang="cs-CZ" dirty="0" err="1"/>
              <a:t>does</a:t>
            </a:r>
            <a:r>
              <a:rPr lang="cs-CZ" dirty="0"/>
              <a:t> not </a:t>
            </a:r>
            <a:r>
              <a:rPr lang="cs-CZ" dirty="0" err="1"/>
              <a:t>have</a:t>
            </a:r>
            <a:r>
              <a:rPr lang="cs-CZ" dirty="0"/>
              <a:t> to </a:t>
            </a:r>
            <a:r>
              <a:rPr lang="cs-CZ" dirty="0" err="1"/>
              <a:t>think</a:t>
            </a:r>
            <a:r>
              <a:rPr lang="cs-CZ" dirty="0"/>
              <a:t> </a:t>
            </a:r>
            <a:r>
              <a:rPr lang="cs-CZ" dirty="0" err="1"/>
              <a:t>how</a:t>
            </a:r>
            <a:r>
              <a:rPr lang="cs-CZ" dirty="0"/>
              <a:t> to </a:t>
            </a:r>
            <a:r>
              <a:rPr lang="cs-CZ" dirty="0" err="1"/>
              <a:t>finish</a:t>
            </a:r>
            <a:r>
              <a:rPr lang="cs-CZ" dirty="0"/>
              <a:t>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task</a:t>
            </a:r>
            <a:r>
              <a:rPr lang="cs-CZ" dirty="0"/>
              <a:t>.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FB43068B-4F42-48F7-8A4E-AF73C3418B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5050" y="1040919"/>
            <a:ext cx="1760161" cy="2319725"/>
          </a:xfrm>
          <a:prstGeom prst="rect">
            <a:avLst/>
          </a:prstGeom>
        </p:spPr>
      </p:pic>
      <p:pic>
        <p:nvPicPr>
          <p:cNvPr id="9220" name="Picture 4" descr="Download Free png Photography Person Clip art - thinking clipart png  download - 645 ... - DLPNG.com">
            <a:extLst>
              <a:ext uri="{FF2B5EF4-FFF2-40B4-BE49-F238E27FC236}">
                <a16:creationId xmlns:a16="http://schemas.microsoft.com/office/drawing/2014/main" id="{E2584C69-3766-41EC-B53E-2A7BA737D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4955" y="3625048"/>
            <a:ext cx="1991619" cy="247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360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>
            <a:extLst>
              <a:ext uri="{FF2B5EF4-FFF2-40B4-BE49-F238E27FC236}">
                <a16:creationId xmlns:a16="http://schemas.microsoft.com/office/drawing/2014/main" id="{4A752923-6CB7-4979-81F2-8212B6F36BEE}"/>
              </a:ext>
            </a:extLst>
          </p:cNvPr>
          <p:cNvGrpSpPr/>
          <p:nvPr/>
        </p:nvGrpSpPr>
        <p:grpSpPr>
          <a:xfrm>
            <a:off x="10936669" y="6330054"/>
            <a:ext cx="1148696" cy="462496"/>
            <a:chOff x="10936669" y="6330054"/>
            <a:chExt cx="1148696" cy="462496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1B3B0555-F182-4992-96EE-B9806D3DA0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57387" y="6419068"/>
              <a:ext cx="303130" cy="3031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ovéPole 5">
              <a:extLst>
                <a:ext uri="{FF2B5EF4-FFF2-40B4-BE49-F238E27FC236}">
                  <a16:creationId xmlns:a16="http://schemas.microsoft.com/office/drawing/2014/main" id="{39239308-B74A-4D20-AAA9-A3456CEA1527}"/>
                </a:ext>
              </a:extLst>
            </p:cNvPr>
            <p:cNvSpPr txBox="1"/>
            <p:nvPr/>
          </p:nvSpPr>
          <p:spPr>
            <a:xfrm>
              <a:off x="10936669" y="6423218"/>
              <a:ext cx="82071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cs-CZ" sz="1800" dirty="0">
                  <a:solidFill>
                    <a:srgbClr val="7030A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Part 3</a:t>
              </a:r>
              <a:endParaRPr lang="cs-CZ" dirty="0"/>
            </a:p>
          </p:txBody>
        </p:sp>
        <p:cxnSp>
          <p:nvCxnSpPr>
            <p:cNvPr id="7" name="Přímá spojnice 6">
              <a:extLst>
                <a:ext uri="{FF2B5EF4-FFF2-40B4-BE49-F238E27FC236}">
                  <a16:creationId xmlns:a16="http://schemas.microsoft.com/office/drawing/2014/main" id="{1F72E673-8E4C-46A9-BC51-13375F2E4D3D}"/>
                </a:ext>
              </a:extLst>
            </p:cNvPr>
            <p:cNvCxnSpPr/>
            <p:nvPr/>
          </p:nvCxnSpPr>
          <p:spPr>
            <a:xfrm>
              <a:off x="10961517" y="6330054"/>
              <a:ext cx="1123848" cy="0"/>
            </a:xfrm>
            <a:prstGeom prst="line">
              <a:avLst/>
            </a:prstGeom>
            <a:ln w="66675" cmpd="thinThick">
              <a:solidFill>
                <a:srgbClr val="7030A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TextovéPole 8">
            <a:extLst>
              <a:ext uri="{FF2B5EF4-FFF2-40B4-BE49-F238E27FC236}">
                <a16:creationId xmlns:a16="http://schemas.microsoft.com/office/drawing/2014/main" id="{CC1CB450-64A5-493C-A24E-384774B942A6}"/>
              </a:ext>
            </a:extLst>
          </p:cNvPr>
          <p:cNvSpPr txBox="1"/>
          <p:nvPr/>
        </p:nvSpPr>
        <p:spPr>
          <a:xfrm>
            <a:off x="4812938" y="271478"/>
            <a:ext cx="22365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dirty="0" err="1"/>
              <a:t>Usability</a:t>
            </a:r>
            <a:endParaRPr lang="cs-CZ" sz="4400" b="1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4887460-CD89-4507-BAEC-8AED8340F53F}"/>
              </a:ext>
            </a:extLst>
          </p:cNvPr>
          <p:cNvSpPr txBox="1"/>
          <p:nvPr/>
        </p:nvSpPr>
        <p:spPr>
          <a:xfrm>
            <a:off x="504257" y="1258646"/>
            <a:ext cx="621893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/>
              <a:t>Usability</a:t>
            </a:r>
            <a:r>
              <a:rPr lang="cs-CZ" b="1" dirty="0"/>
              <a:t> </a:t>
            </a:r>
            <a:r>
              <a:rPr lang="cs-CZ" b="1" dirty="0" err="1"/>
              <a:t>strategies</a:t>
            </a:r>
            <a:r>
              <a:rPr lang="cs-CZ" dirty="0"/>
              <a:t>:</a:t>
            </a:r>
          </a:p>
          <a:p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 err="1"/>
              <a:t>Simplification</a:t>
            </a:r>
            <a:r>
              <a:rPr lang="cs-CZ" dirty="0"/>
              <a:t>: </a:t>
            </a:r>
            <a:r>
              <a:rPr lang="cs-CZ" dirty="0" err="1"/>
              <a:t>less</a:t>
            </a:r>
            <a:r>
              <a:rPr lang="cs-CZ" dirty="0"/>
              <a:t> </a:t>
            </a:r>
            <a:r>
              <a:rPr lang="cs-CZ" dirty="0" err="1"/>
              <a:t>steps</a:t>
            </a:r>
            <a:r>
              <a:rPr lang="cs-CZ" dirty="0"/>
              <a:t> </a:t>
            </a:r>
            <a:r>
              <a:rPr lang="cs-CZ" dirty="0" err="1"/>
              <a:t>required</a:t>
            </a:r>
            <a:r>
              <a:rPr lang="cs-CZ" dirty="0"/>
              <a:t> to </a:t>
            </a:r>
            <a:r>
              <a:rPr lang="cs-CZ" dirty="0" err="1"/>
              <a:t>finish</a:t>
            </a:r>
            <a:r>
              <a:rPr lang="cs-CZ" dirty="0"/>
              <a:t> a </a:t>
            </a:r>
            <a:r>
              <a:rPr lang="cs-CZ" dirty="0" err="1"/>
              <a:t>task</a:t>
            </a:r>
            <a:r>
              <a:rPr lang="cs-CZ" dirty="0"/>
              <a:t>.</a:t>
            </a:r>
          </a:p>
          <a:p>
            <a:r>
              <a:rPr lang="cs-CZ" dirty="0"/>
              <a:t>      </a:t>
            </a:r>
            <a:r>
              <a:rPr lang="cs-CZ" dirty="0" err="1"/>
              <a:t>Disadvantage</a:t>
            </a:r>
            <a:r>
              <a:rPr lang="cs-CZ" dirty="0"/>
              <a:t>: </a:t>
            </a:r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information</a:t>
            </a:r>
            <a:r>
              <a:rPr lang="cs-CZ" dirty="0"/>
              <a:t> </a:t>
            </a:r>
            <a:r>
              <a:rPr lang="cs-CZ" dirty="0" err="1"/>
              <a:t>may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omitted</a:t>
            </a:r>
            <a:r>
              <a:rPr lang="cs-CZ" dirty="0"/>
              <a:t>.</a:t>
            </a:r>
          </a:p>
          <a:p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 err="1"/>
              <a:t>Concise</a:t>
            </a:r>
            <a:r>
              <a:rPr lang="cs-CZ" b="1" dirty="0"/>
              <a:t> </a:t>
            </a:r>
            <a:r>
              <a:rPr lang="cs-CZ" b="1" dirty="0" err="1"/>
              <a:t>steps</a:t>
            </a:r>
            <a:r>
              <a:rPr lang="cs-CZ" dirty="0"/>
              <a:t>: </a:t>
            </a:r>
            <a:r>
              <a:rPr lang="cs-CZ" dirty="0" err="1"/>
              <a:t>detailed</a:t>
            </a:r>
            <a:r>
              <a:rPr lang="cs-CZ" dirty="0"/>
              <a:t> </a:t>
            </a:r>
            <a:r>
              <a:rPr lang="cs-CZ" dirty="0" err="1"/>
              <a:t>description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individual</a:t>
            </a:r>
            <a:r>
              <a:rPr lang="cs-CZ" dirty="0"/>
              <a:t> </a:t>
            </a:r>
            <a:r>
              <a:rPr lang="cs-CZ" dirty="0" err="1"/>
              <a:t>parts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procedure</a:t>
            </a:r>
            <a:r>
              <a:rPr lang="cs-CZ" dirty="0"/>
              <a:t>. </a:t>
            </a:r>
          </a:p>
          <a:p>
            <a:r>
              <a:rPr lang="cs-CZ" dirty="0"/>
              <a:t>      </a:t>
            </a:r>
            <a:r>
              <a:rPr lang="cs-CZ" dirty="0" err="1"/>
              <a:t>Disadvantage</a:t>
            </a:r>
            <a:r>
              <a:rPr lang="cs-CZ" dirty="0"/>
              <a:t>: more </a:t>
            </a:r>
            <a:r>
              <a:rPr lang="cs-CZ" dirty="0" err="1"/>
              <a:t>reading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user, </a:t>
            </a:r>
            <a:r>
              <a:rPr lang="cs-CZ" dirty="0" err="1"/>
              <a:t>contradicting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  </a:t>
            </a:r>
          </a:p>
          <a:p>
            <a:r>
              <a:rPr lang="cs-CZ" dirty="0"/>
              <a:t>      </a:t>
            </a:r>
            <a:r>
              <a:rPr lang="cs-CZ" dirty="0" err="1"/>
              <a:t>minimalistic</a:t>
            </a:r>
            <a:r>
              <a:rPr lang="cs-CZ" dirty="0"/>
              <a:t> </a:t>
            </a:r>
            <a:r>
              <a:rPr lang="cs-CZ" dirty="0" err="1"/>
              <a:t>effort</a:t>
            </a:r>
            <a:r>
              <a:rPr lang="cs-CZ" dirty="0"/>
              <a:t>. 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err="1"/>
              <a:t>Faster</a:t>
            </a:r>
            <a:r>
              <a:rPr lang="cs-CZ" b="1" dirty="0"/>
              <a:t> </a:t>
            </a:r>
            <a:r>
              <a:rPr lang="cs-CZ" b="1" dirty="0" err="1"/>
              <a:t>finalization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task</a:t>
            </a:r>
            <a:r>
              <a:rPr lang="cs-CZ" dirty="0"/>
              <a:t>: </a:t>
            </a:r>
            <a:r>
              <a:rPr lang="cs-CZ" dirty="0" err="1"/>
              <a:t>creating</a:t>
            </a:r>
            <a:r>
              <a:rPr lang="cs-CZ" dirty="0"/>
              <a:t> </a:t>
            </a:r>
            <a:r>
              <a:rPr lang="cs-CZ" dirty="0" err="1"/>
              <a:t>shortcuts</a:t>
            </a:r>
            <a:r>
              <a:rPr lang="cs-CZ" dirty="0"/>
              <a:t>.</a:t>
            </a:r>
          </a:p>
          <a:p>
            <a:r>
              <a:rPr lang="cs-CZ" dirty="0"/>
              <a:t>      </a:t>
            </a:r>
            <a:r>
              <a:rPr lang="cs-CZ" dirty="0" err="1"/>
              <a:t>Disadvantage</a:t>
            </a:r>
            <a:r>
              <a:rPr lang="cs-CZ" dirty="0"/>
              <a:t>: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easier</a:t>
            </a:r>
            <a:r>
              <a:rPr lang="cs-CZ" dirty="0"/>
              <a:t> to </a:t>
            </a:r>
            <a:r>
              <a:rPr lang="cs-CZ" dirty="0" err="1"/>
              <a:t>overlook</a:t>
            </a:r>
            <a:r>
              <a:rPr lang="cs-CZ" dirty="0"/>
              <a:t> </a:t>
            </a:r>
            <a:r>
              <a:rPr lang="cs-CZ" dirty="0" err="1"/>
              <a:t>errors</a:t>
            </a:r>
            <a:r>
              <a:rPr lang="cs-CZ" dirty="0"/>
              <a:t>.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err="1"/>
              <a:t>Minimalism</a:t>
            </a:r>
            <a:r>
              <a:rPr lang="cs-CZ" dirty="0"/>
              <a:t>: to do </a:t>
            </a:r>
            <a:r>
              <a:rPr lang="cs-CZ" dirty="0" err="1"/>
              <a:t>less</a:t>
            </a:r>
            <a:r>
              <a:rPr lang="cs-CZ" dirty="0"/>
              <a:t> </a:t>
            </a:r>
            <a:r>
              <a:rPr lang="cs-CZ" dirty="0" err="1"/>
              <a:t>better</a:t>
            </a:r>
            <a:r>
              <a:rPr lang="cs-CZ" dirty="0"/>
              <a:t>.</a:t>
            </a:r>
          </a:p>
          <a:p>
            <a:r>
              <a:rPr lang="cs-CZ" dirty="0"/>
              <a:t>     </a:t>
            </a:r>
            <a:r>
              <a:rPr lang="cs-CZ" dirty="0" err="1"/>
              <a:t>Disadvantage</a:t>
            </a:r>
            <a:r>
              <a:rPr lang="cs-CZ" dirty="0"/>
              <a:t>: </a:t>
            </a:r>
            <a:r>
              <a:rPr lang="cs-CZ" dirty="0" err="1"/>
              <a:t>sometimes</a:t>
            </a:r>
            <a:r>
              <a:rPr lang="cs-CZ" dirty="0"/>
              <a:t> </a:t>
            </a:r>
            <a:r>
              <a:rPr lang="cs-CZ" dirty="0" err="1"/>
              <a:t>less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too</a:t>
            </a:r>
            <a:r>
              <a:rPr lang="cs-CZ" dirty="0"/>
              <a:t> </a:t>
            </a:r>
            <a:r>
              <a:rPr lang="cs-CZ" dirty="0" err="1"/>
              <a:t>little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users</a:t>
            </a:r>
            <a:r>
              <a:rPr lang="cs-CZ" dirty="0"/>
              <a:t>.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Mix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strategies</a:t>
            </a:r>
            <a:r>
              <a:rPr lang="cs-CZ" dirty="0"/>
              <a:t> </a:t>
            </a:r>
            <a:r>
              <a:rPr lang="cs-CZ" dirty="0" err="1"/>
              <a:t>provides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best</a:t>
            </a:r>
            <a:r>
              <a:rPr lang="cs-CZ" dirty="0"/>
              <a:t> </a:t>
            </a:r>
            <a:r>
              <a:rPr lang="cs-CZ" dirty="0" err="1"/>
              <a:t>results</a:t>
            </a:r>
            <a:r>
              <a:rPr lang="cs-CZ" dirty="0"/>
              <a:t>!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E931F2E-EF3F-44F1-B803-B59249ACE8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6668" y="1340755"/>
            <a:ext cx="4791075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464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3F99EA60-6B13-4BC2-BD28-4B54873B1BAA}"/>
              </a:ext>
            </a:extLst>
          </p:cNvPr>
          <p:cNvGrpSpPr/>
          <p:nvPr/>
        </p:nvGrpSpPr>
        <p:grpSpPr>
          <a:xfrm>
            <a:off x="10936669" y="6330054"/>
            <a:ext cx="1148696" cy="462496"/>
            <a:chOff x="10936669" y="6330054"/>
            <a:chExt cx="1148696" cy="46249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09DFB7E-CD05-49EE-821E-8165440D47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57387" y="6419068"/>
              <a:ext cx="303130" cy="3031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ovéPole 3">
              <a:extLst>
                <a:ext uri="{FF2B5EF4-FFF2-40B4-BE49-F238E27FC236}">
                  <a16:creationId xmlns:a16="http://schemas.microsoft.com/office/drawing/2014/main" id="{AF628A33-9C45-48B1-98F9-0AE0698F35D9}"/>
                </a:ext>
              </a:extLst>
            </p:cNvPr>
            <p:cNvSpPr txBox="1"/>
            <p:nvPr/>
          </p:nvSpPr>
          <p:spPr>
            <a:xfrm>
              <a:off x="10936669" y="6423218"/>
              <a:ext cx="82071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cs-CZ" sz="1800" dirty="0">
                  <a:solidFill>
                    <a:srgbClr val="7030A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Part 3</a:t>
              </a:r>
              <a:endParaRPr lang="cs-CZ" dirty="0"/>
            </a:p>
          </p:txBody>
        </p:sp>
        <p:cxnSp>
          <p:nvCxnSpPr>
            <p:cNvPr id="5" name="Přímá spojnice 4">
              <a:extLst>
                <a:ext uri="{FF2B5EF4-FFF2-40B4-BE49-F238E27FC236}">
                  <a16:creationId xmlns:a16="http://schemas.microsoft.com/office/drawing/2014/main" id="{CE8231E4-6919-4AD6-8632-5408ABC73C52}"/>
                </a:ext>
              </a:extLst>
            </p:cNvPr>
            <p:cNvCxnSpPr/>
            <p:nvPr/>
          </p:nvCxnSpPr>
          <p:spPr>
            <a:xfrm>
              <a:off x="10961517" y="6330054"/>
              <a:ext cx="1123848" cy="0"/>
            </a:xfrm>
            <a:prstGeom prst="line">
              <a:avLst/>
            </a:prstGeom>
            <a:ln w="66675" cmpd="thinThick">
              <a:solidFill>
                <a:srgbClr val="7030A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ovéPole 6">
            <a:extLst>
              <a:ext uri="{FF2B5EF4-FFF2-40B4-BE49-F238E27FC236}">
                <a16:creationId xmlns:a16="http://schemas.microsoft.com/office/drawing/2014/main" id="{1514046E-7A58-4724-96CF-B5446FC81C5D}"/>
              </a:ext>
            </a:extLst>
          </p:cNvPr>
          <p:cNvSpPr txBox="1"/>
          <p:nvPr/>
        </p:nvSpPr>
        <p:spPr>
          <a:xfrm>
            <a:off x="4772561" y="219069"/>
            <a:ext cx="26468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dirty="0" err="1"/>
              <a:t>Findability</a:t>
            </a:r>
            <a:endParaRPr lang="cs-CZ" sz="4400" b="1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710E64A6-6F45-4397-A424-5806381027A4}"/>
              </a:ext>
            </a:extLst>
          </p:cNvPr>
          <p:cNvSpPr txBox="1"/>
          <p:nvPr/>
        </p:nvSpPr>
        <p:spPr>
          <a:xfrm>
            <a:off x="523690" y="1427387"/>
            <a:ext cx="689574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Hot </a:t>
            </a:r>
            <a:r>
              <a:rPr lang="cs-CZ" dirty="0" err="1"/>
              <a:t>topic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information</a:t>
            </a:r>
            <a:r>
              <a:rPr lang="cs-CZ" dirty="0"/>
              <a:t> </a:t>
            </a:r>
            <a:r>
              <a:rPr lang="cs-CZ" dirty="0" err="1"/>
              <a:t>overload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Internet!</a:t>
            </a:r>
          </a:p>
          <a:p>
            <a:endParaRPr lang="cs-CZ" dirty="0"/>
          </a:p>
          <a:p>
            <a:r>
              <a:rPr lang="cs-CZ" dirty="0" err="1"/>
              <a:t>User‘s</a:t>
            </a:r>
            <a:r>
              <a:rPr lang="cs-CZ" dirty="0"/>
              <a:t> </a:t>
            </a:r>
            <a:r>
              <a:rPr lang="cs-CZ" dirty="0" err="1"/>
              <a:t>behavior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online </a:t>
            </a:r>
            <a:r>
              <a:rPr lang="cs-CZ" dirty="0" err="1"/>
              <a:t>world</a:t>
            </a:r>
            <a:r>
              <a:rPr lang="cs-CZ" dirty="0"/>
              <a:t>: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err="1"/>
              <a:t>Browsing</a:t>
            </a:r>
            <a:r>
              <a:rPr lang="cs-CZ" dirty="0"/>
              <a:t>: fast </a:t>
            </a:r>
            <a:r>
              <a:rPr lang="cs-CZ" dirty="0" err="1"/>
              <a:t>scanning</a:t>
            </a:r>
            <a:r>
              <a:rPr lang="cs-CZ" dirty="0"/>
              <a:t> (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here</a:t>
            </a:r>
            <a:r>
              <a:rPr lang="cs-CZ" dirty="0"/>
              <a:t> </a:t>
            </a:r>
            <a:r>
              <a:rPr lang="cs-CZ" dirty="0" err="1"/>
              <a:t>something</a:t>
            </a:r>
            <a:r>
              <a:rPr lang="cs-CZ" dirty="0"/>
              <a:t> </a:t>
            </a:r>
            <a:r>
              <a:rPr lang="cs-CZ" dirty="0" err="1"/>
              <a:t>useful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me</a:t>
            </a:r>
            <a:r>
              <a:rPr lang="cs-CZ" dirty="0"/>
              <a:t>?)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err="1"/>
              <a:t>Search</a:t>
            </a:r>
            <a:r>
              <a:rPr lang="cs-CZ" dirty="0"/>
              <a:t>: </a:t>
            </a:r>
            <a:r>
              <a:rPr lang="cs-CZ" dirty="0" err="1"/>
              <a:t>systematic</a:t>
            </a:r>
            <a:r>
              <a:rPr lang="cs-CZ" dirty="0"/>
              <a:t> </a:t>
            </a:r>
            <a:r>
              <a:rPr lang="cs-CZ" dirty="0" err="1"/>
              <a:t>browsing</a:t>
            </a:r>
            <a:r>
              <a:rPr lang="cs-CZ" dirty="0"/>
              <a:t> (I </a:t>
            </a:r>
            <a:r>
              <a:rPr lang="cs-CZ" dirty="0" err="1"/>
              <a:t>am</a:t>
            </a:r>
            <a:r>
              <a:rPr lang="cs-CZ" dirty="0"/>
              <a:t> </a:t>
            </a:r>
            <a:r>
              <a:rPr lang="cs-CZ" dirty="0" err="1"/>
              <a:t>looking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something</a:t>
            </a:r>
            <a:r>
              <a:rPr lang="cs-CZ" dirty="0"/>
              <a:t> </a:t>
            </a:r>
            <a:r>
              <a:rPr lang="cs-CZ" dirty="0" err="1"/>
              <a:t>specific</a:t>
            </a:r>
            <a:r>
              <a:rPr lang="cs-CZ" dirty="0"/>
              <a:t>)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Discovery</a:t>
            </a:r>
            <a:r>
              <a:rPr lang="cs-CZ" dirty="0"/>
              <a:t>: </a:t>
            </a:r>
            <a:r>
              <a:rPr lang="cs-CZ" dirty="0" err="1"/>
              <a:t>finding</a:t>
            </a:r>
            <a:r>
              <a:rPr lang="cs-CZ" dirty="0"/>
              <a:t> </a:t>
            </a:r>
            <a:r>
              <a:rPr lang="cs-CZ" dirty="0" err="1"/>
              <a:t>something</a:t>
            </a:r>
            <a:r>
              <a:rPr lang="cs-CZ" dirty="0"/>
              <a:t> </a:t>
            </a:r>
            <a:r>
              <a:rPr lang="cs-CZ" dirty="0" err="1"/>
              <a:t>interesting</a:t>
            </a:r>
            <a:r>
              <a:rPr lang="cs-CZ" dirty="0"/>
              <a:t> by </a:t>
            </a:r>
            <a:r>
              <a:rPr lang="cs-CZ" dirty="0" err="1"/>
              <a:t>accident</a:t>
            </a:r>
            <a:r>
              <a:rPr lang="cs-CZ" dirty="0"/>
              <a:t> (</a:t>
            </a:r>
            <a:r>
              <a:rPr lang="cs-CZ" dirty="0" err="1"/>
              <a:t>usually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reason</a:t>
            </a:r>
            <a:r>
              <a:rPr lang="cs-CZ" dirty="0"/>
              <a:t> </a:t>
            </a:r>
            <a:r>
              <a:rPr lang="cs-CZ" dirty="0" err="1"/>
              <a:t>why</a:t>
            </a:r>
            <a:r>
              <a:rPr lang="cs-CZ" dirty="0"/>
              <a:t> I </a:t>
            </a:r>
            <a:r>
              <a:rPr lang="cs-CZ" dirty="0" err="1"/>
              <a:t>am</a:t>
            </a:r>
            <a:r>
              <a:rPr lang="cs-CZ" dirty="0"/>
              <a:t> </a:t>
            </a:r>
            <a:r>
              <a:rPr lang="cs-CZ" dirty="0" err="1"/>
              <a:t>always</a:t>
            </a:r>
            <a:r>
              <a:rPr lang="cs-CZ" dirty="0"/>
              <a:t> </a:t>
            </a:r>
            <a:r>
              <a:rPr lang="cs-CZ" dirty="0" err="1"/>
              <a:t>late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bed</a:t>
            </a:r>
            <a:r>
              <a:rPr lang="cs-CZ" dirty="0"/>
              <a:t> </a:t>
            </a:r>
            <a:r>
              <a:rPr lang="cs-CZ" dirty="0">
                <a:sym typeface="Wingdings" panose="05000000000000000000" pitchFamily="2" charset="2"/>
              </a:rPr>
              <a:t> )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b="1" dirty="0" err="1"/>
              <a:t>Lesson</a:t>
            </a:r>
            <a:r>
              <a:rPr lang="cs-CZ" b="1" dirty="0"/>
              <a:t> </a:t>
            </a:r>
            <a:r>
              <a:rPr lang="cs-CZ" b="1" dirty="0" err="1"/>
              <a:t>learned</a:t>
            </a:r>
            <a:r>
              <a:rPr lang="cs-CZ" b="1" dirty="0"/>
              <a:t> </a:t>
            </a:r>
            <a:r>
              <a:rPr lang="cs-CZ" b="1" dirty="0" err="1"/>
              <a:t>for</a:t>
            </a:r>
            <a:r>
              <a:rPr lang="cs-CZ" b="1" dirty="0"/>
              <a:t> </a:t>
            </a:r>
            <a:r>
              <a:rPr lang="cs-CZ" b="1" dirty="0" err="1"/>
              <a:t>technical</a:t>
            </a:r>
            <a:r>
              <a:rPr lang="cs-CZ" b="1" dirty="0"/>
              <a:t> </a:t>
            </a:r>
            <a:r>
              <a:rPr lang="cs-CZ" b="1" dirty="0" err="1"/>
              <a:t>writers</a:t>
            </a:r>
            <a:r>
              <a:rPr lang="cs-CZ" dirty="0"/>
              <a:t>:</a:t>
            </a:r>
          </a:p>
          <a:p>
            <a:r>
              <a:rPr lang="cs-CZ" dirty="0"/>
              <a:t>Relevance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described</a:t>
            </a:r>
            <a:r>
              <a:rPr lang="cs-CZ" dirty="0"/>
              <a:t> </a:t>
            </a:r>
            <a:r>
              <a:rPr lang="cs-CZ" dirty="0" err="1"/>
              <a:t>topics</a:t>
            </a:r>
            <a:r>
              <a:rPr lang="cs-CZ" dirty="0"/>
              <a:t> and </a:t>
            </a:r>
            <a:r>
              <a:rPr lang="cs-CZ" dirty="0" err="1"/>
              <a:t>correct</a:t>
            </a:r>
            <a:r>
              <a:rPr lang="cs-CZ" dirty="0"/>
              <a:t> </a:t>
            </a:r>
            <a:r>
              <a:rPr lang="cs-CZ" dirty="0" err="1"/>
              <a:t>usage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key</a:t>
            </a:r>
            <a:r>
              <a:rPr lang="cs-CZ" dirty="0"/>
              <a:t> </a:t>
            </a:r>
            <a:r>
              <a:rPr lang="cs-CZ" dirty="0" err="1"/>
              <a:t>words</a:t>
            </a:r>
            <a:r>
              <a:rPr lang="cs-CZ" dirty="0"/>
              <a:t> are </a:t>
            </a:r>
            <a:r>
              <a:rPr lang="cs-CZ" dirty="0" err="1"/>
              <a:t>crucial</a:t>
            </a:r>
            <a:r>
              <a:rPr lang="cs-CZ" dirty="0"/>
              <a:t>.</a:t>
            </a:r>
          </a:p>
          <a:p>
            <a:r>
              <a:rPr lang="cs-CZ" dirty="0" err="1"/>
              <a:t>Also</a:t>
            </a:r>
            <a:r>
              <a:rPr lang="cs-CZ" dirty="0"/>
              <a:t>, </a:t>
            </a:r>
            <a:r>
              <a:rPr lang="cs-CZ" dirty="0" err="1"/>
              <a:t>smart</a:t>
            </a:r>
            <a:r>
              <a:rPr lang="cs-CZ" dirty="0"/>
              <a:t> </a:t>
            </a:r>
            <a:r>
              <a:rPr lang="cs-CZ" dirty="0" err="1"/>
              <a:t>usage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Discovery </a:t>
            </a:r>
            <a:r>
              <a:rPr lang="cs-CZ" dirty="0" err="1"/>
              <a:t>approach</a:t>
            </a:r>
            <a:r>
              <a:rPr lang="cs-CZ" dirty="0"/>
              <a:t>: </a:t>
            </a:r>
            <a:r>
              <a:rPr lang="cs-CZ" dirty="0" err="1"/>
              <a:t>adding</a:t>
            </a:r>
            <a:r>
              <a:rPr lang="cs-CZ" dirty="0"/>
              <a:t> </a:t>
            </a:r>
            <a:r>
              <a:rPr lang="cs-CZ" dirty="0" err="1"/>
              <a:t>hints</a:t>
            </a:r>
            <a:r>
              <a:rPr lang="cs-CZ" dirty="0"/>
              <a:t> to </a:t>
            </a:r>
            <a:r>
              <a:rPr lang="cs-CZ" dirty="0" err="1"/>
              <a:t>discover</a:t>
            </a:r>
            <a:r>
              <a:rPr lang="cs-CZ" dirty="0"/>
              <a:t> more (</a:t>
            </a:r>
            <a:r>
              <a:rPr lang="cs-CZ" dirty="0" err="1"/>
              <a:t>Additional</a:t>
            </a:r>
            <a:r>
              <a:rPr lang="cs-CZ" dirty="0"/>
              <a:t> </a:t>
            </a:r>
            <a:r>
              <a:rPr lang="cs-CZ" dirty="0" err="1"/>
              <a:t>links</a:t>
            </a:r>
            <a:r>
              <a:rPr lang="cs-CZ" dirty="0"/>
              <a:t>, </a:t>
            </a:r>
            <a:r>
              <a:rPr lang="cs-CZ" dirty="0" err="1"/>
              <a:t>resources</a:t>
            </a:r>
            <a:r>
              <a:rPr lang="cs-CZ" dirty="0"/>
              <a:t>).</a:t>
            </a:r>
          </a:p>
        </p:txBody>
      </p:sp>
      <p:pic>
        <p:nvPicPr>
          <p:cNvPr id="10242" name="Picture 2" descr="Information Overload? Time for a News Diet - the low countries">
            <a:extLst>
              <a:ext uri="{FF2B5EF4-FFF2-40B4-BE49-F238E27FC236}">
                <a16:creationId xmlns:a16="http://schemas.microsoft.com/office/drawing/2014/main" id="{40880A2F-6464-4EF7-A19D-DAADE100F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125" y="2391887"/>
            <a:ext cx="4417827" cy="310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371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111F7D6F-808D-489C-9AC6-AECE1A0CB88A}"/>
              </a:ext>
            </a:extLst>
          </p:cNvPr>
          <p:cNvGrpSpPr/>
          <p:nvPr/>
        </p:nvGrpSpPr>
        <p:grpSpPr>
          <a:xfrm>
            <a:off x="10936669" y="6330054"/>
            <a:ext cx="1148696" cy="462496"/>
            <a:chOff x="10936669" y="6330054"/>
            <a:chExt cx="1148696" cy="46249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A38C5B2-8CE4-4289-9ADB-54FAF0EC4E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57387" y="6419068"/>
              <a:ext cx="303130" cy="3031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ovéPole 3">
              <a:extLst>
                <a:ext uri="{FF2B5EF4-FFF2-40B4-BE49-F238E27FC236}">
                  <a16:creationId xmlns:a16="http://schemas.microsoft.com/office/drawing/2014/main" id="{FBDE05E8-A0F5-4FF0-B4CE-361832A11042}"/>
                </a:ext>
              </a:extLst>
            </p:cNvPr>
            <p:cNvSpPr txBox="1"/>
            <p:nvPr/>
          </p:nvSpPr>
          <p:spPr>
            <a:xfrm>
              <a:off x="10936669" y="6423218"/>
              <a:ext cx="82071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cs-CZ" sz="1800" dirty="0">
                  <a:solidFill>
                    <a:srgbClr val="7030A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Part 3</a:t>
              </a:r>
              <a:endParaRPr lang="cs-CZ" dirty="0"/>
            </a:p>
          </p:txBody>
        </p:sp>
        <p:cxnSp>
          <p:nvCxnSpPr>
            <p:cNvPr id="5" name="Přímá spojnice 4">
              <a:extLst>
                <a:ext uri="{FF2B5EF4-FFF2-40B4-BE49-F238E27FC236}">
                  <a16:creationId xmlns:a16="http://schemas.microsoft.com/office/drawing/2014/main" id="{91AFC2CD-616D-4629-9E93-AD6F3E86CAD8}"/>
                </a:ext>
              </a:extLst>
            </p:cNvPr>
            <p:cNvCxnSpPr/>
            <p:nvPr/>
          </p:nvCxnSpPr>
          <p:spPr>
            <a:xfrm>
              <a:off x="10961517" y="6330054"/>
              <a:ext cx="1123848" cy="0"/>
            </a:xfrm>
            <a:prstGeom prst="line">
              <a:avLst/>
            </a:prstGeom>
            <a:ln w="66675" cmpd="thinThick">
              <a:solidFill>
                <a:srgbClr val="7030A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B7839E-D1B6-4CDC-9669-9E317B459EE1}"/>
              </a:ext>
            </a:extLst>
          </p:cNvPr>
          <p:cNvSpPr txBox="1"/>
          <p:nvPr/>
        </p:nvSpPr>
        <p:spPr>
          <a:xfrm>
            <a:off x="4186185" y="235847"/>
            <a:ext cx="30476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dirty="0" err="1"/>
              <a:t>Accessibility</a:t>
            </a:r>
            <a:endParaRPr lang="cs-CZ" sz="4400" b="1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6DD4EDD1-244A-4633-B71D-586645F3BED1}"/>
              </a:ext>
            </a:extLst>
          </p:cNvPr>
          <p:cNvSpPr txBox="1"/>
          <p:nvPr/>
        </p:nvSpPr>
        <p:spPr>
          <a:xfrm>
            <a:off x="523690" y="1427387"/>
            <a:ext cx="688378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The</a:t>
            </a:r>
            <a:r>
              <a:rPr lang="cs-CZ" dirty="0"/>
              <a:t> end </a:t>
            </a:r>
            <a:r>
              <a:rPr lang="cs-CZ" dirty="0" err="1"/>
              <a:t>users</a:t>
            </a:r>
            <a:r>
              <a:rPr lang="cs-CZ" dirty="0"/>
              <a:t> </a:t>
            </a:r>
            <a:r>
              <a:rPr lang="cs-CZ" dirty="0" err="1"/>
              <a:t>come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a </a:t>
            </a:r>
            <a:r>
              <a:rPr lang="cs-CZ" dirty="0" err="1"/>
              <a:t>broad</a:t>
            </a:r>
            <a:r>
              <a:rPr lang="cs-CZ" dirty="0"/>
              <a:t> </a:t>
            </a:r>
            <a:r>
              <a:rPr lang="cs-CZ" dirty="0" err="1"/>
              <a:t>spectrum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audience in </a:t>
            </a:r>
            <a:r>
              <a:rPr lang="cs-CZ" dirty="0" err="1"/>
              <a:t>terms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age</a:t>
            </a:r>
            <a:r>
              <a:rPr lang="cs-CZ" dirty="0"/>
              <a:t>, </a:t>
            </a:r>
            <a:r>
              <a:rPr lang="cs-CZ" dirty="0" err="1"/>
              <a:t>culture</a:t>
            </a:r>
            <a:r>
              <a:rPr lang="cs-CZ" dirty="0"/>
              <a:t>, </a:t>
            </a:r>
            <a:r>
              <a:rPr lang="cs-CZ" dirty="0" err="1"/>
              <a:t>health</a:t>
            </a:r>
            <a:r>
              <a:rPr lang="cs-CZ" dirty="0"/>
              <a:t> </a:t>
            </a:r>
            <a:r>
              <a:rPr lang="cs-CZ" dirty="0" err="1"/>
              <a:t>state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dirty="0" err="1"/>
              <a:t>Accessibility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usually</a:t>
            </a:r>
            <a:r>
              <a:rPr lang="cs-CZ" dirty="0"/>
              <a:t> </a:t>
            </a:r>
            <a:r>
              <a:rPr lang="cs-CZ" dirty="0" err="1"/>
              <a:t>considered</a:t>
            </a:r>
            <a:r>
              <a:rPr lang="cs-CZ" dirty="0"/>
              <a:t> in </a:t>
            </a:r>
            <a:r>
              <a:rPr lang="cs-CZ" dirty="0" err="1"/>
              <a:t>connection</a:t>
            </a:r>
            <a:r>
              <a:rPr lang="cs-CZ" dirty="0"/>
              <a:t> to </a:t>
            </a:r>
            <a:r>
              <a:rPr lang="cs-CZ" dirty="0" err="1"/>
              <a:t>visually</a:t>
            </a:r>
            <a:r>
              <a:rPr lang="cs-CZ" dirty="0"/>
              <a:t> </a:t>
            </a:r>
            <a:r>
              <a:rPr lang="cs-CZ" dirty="0" err="1"/>
              <a:t>impaired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color</a:t>
            </a:r>
            <a:r>
              <a:rPr lang="cs-CZ" dirty="0"/>
              <a:t> blind </a:t>
            </a:r>
            <a:r>
              <a:rPr lang="cs-CZ" dirty="0" err="1"/>
              <a:t>people</a:t>
            </a:r>
            <a:r>
              <a:rPr lang="cs-CZ" dirty="0"/>
              <a:t>.</a:t>
            </a:r>
          </a:p>
          <a:p>
            <a:endParaRPr lang="cs-CZ" dirty="0"/>
          </a:p>
          <a:p>
            <a:endParaRPr lang="cs-CZ" dirty="0"/>
          </a:p>
          <a:p>
            <a:r>
              <a:rPr lang="cs-CZ" b="1" dirty="0" err="1"/>
              <a:t>Lesson</a:t>
            </a:r>
            <a:r>
              <a:rPr lang="cs-CZ" b="1" dirty="0"/>
              <a:t> </a:t>
            </a:r>
            <a:r>
              <a:rPr lang="cs-CZ" b="1" dirty="0" err="1"/>
              <a:t>learned</a:t>
            </a:r>
            <a:r>
              <a:rPr lang="cs-CZ" b="1" dirty="0"/>
              <a:t> </a:t>
            </a:r>
            <a:r>
              <a:rPr lang="cs-CZ" b="1" dirty="0" err="1"/>
              <a:t>for</a:t>
            </a:r>
            <a:r>
              <a:rPr lang="cs-CZ" b="1" dirty="0"/>
              <a:t> </a:t>
            </a:r>
            <a:r>
              <a:rPr lang="cs-CZ" b="1" dirty="0" err="1"/>
              <a:t>technical</a:t>
            </a:r>
            <a:r>
              <a:rPr lang="cs-CZ" b="1" dirty="0"/>
              <a:t> </a:t>
            </a:r>
            <a:r>
              <a:rPr lang="cs-CZ" b="1" dirty="0" err="1"/>
              <a:t>writers</a:t>
            </a:r>
            <a:r>
              <a:rPr lang="cs-CZ" dirty="0"/>
              <a:t>:</a:t>
            </a:r>
          </a:p>
          <a:p>
            <a:r>
              <a:rPr lang="cs-CZ" dirty="0" err="1"/>
              <a:t>Screen</a:t>
            </a:r>
            <a:r>
              <a:rPr lang="cs-CZ" dirty="0"/>
              <a:t> </a:t>
            </a:r>
            <a:r>
              <a:rPr lang="cs-CZ" dirty="0" err="1"/>
              <a:t>readers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visually</a:t>
            </a:r>
            <a:r>
              <a:rPr lang="cs-CZ" dirty="0"/>
              <a:t> </a:t>
            </a:r>
            <a:r>
              <a:rPr lang="cs-CZ" dirty="0" err="1"/>
              <a:t>impaired</a:t>
            </a:r>
            <a:r>
              <a:rPr lang="cs-CZ" dirty="0"/>
              <a:t> </a:t>
            </a:r>
            <a:r>
              <a:rPr lang="cs-CZ" dirty="0" err="1"/>
              <a:t>people</a:t>
            </a:r>
            <a:r>
              <a:rPr lang="cs-CZ" dirty="0"/>
              <a:t> </a:t>
            </a:r>
            <a:r>
              <a:rPr lang="cs-CZ" dirty="0" err="1"/>
              <a:t>often</a:t>
            </a:r>
            <a:r>
              <a:rPr lang="cs-CZ" dirty="0"/>
              <a:t> </a:t>
            </a:r>
            <a:r>
              <a:rPr lang="cs-CZ" dirty="0" err="1"/>
              <a:t>read</a:t>
            </a:r>
            <a:r>
              <a:rPr lang="cs-CZ" dirty="0"/>
              <a:t> in </a:t>
            </a:r>
            <a:r>
              <a:rPr lang="cs-CZ" dirty="0" err="1"/>
              <a:t>order</a:t>
            </a:r>
            <a:r>
              <a:rPr lang="cs-CZ" dirty="0"/>
              <a:t>,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set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code</a:t>
            </a:r>
            <a:r>
              <a:rPr lang="cs-CZ" dirty="0"/>
              <a:t>,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they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read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content</a:t>
            </a:r>
            <a:r>
              <a:rPr lang="cs-CZ" dirty="0"/>
              <a:t> in </a:t>
            </a:r>
            <a:r>
              <a:rPr lang="cs-CZ" dirty="0" err="1"/>
              <a:t>Tab</a:t>
            </a:r>
            <a:r>
              <a:rPr lang="cs-CZ" dirty="0"/>
              <a:t> mode (</a:t>
            </a:r>
            <a:r>
              <a:rPr lang="cs-CZ" dirty="0" err="1"/>
              <a:t>content</a:t>
            </a:r>
            <a:r>
              <a:rPr lang="cs-CZ" dirty="0"/>
              <a:t> </a:t>
            </a:r>
            <a:r>
              <a:rPr lang="cs-CZ" dirty="0" err="1"/>
              <a:t>selected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order</a:t>
            </a:r>
            <a:r>
              <a:rPr lang="cs-CZ" dirty="0"/>
              <a:t> by </a:t>
            </a:r>
            <a:r>
              <a:rPr lang="cs-CZ" dirty="0" err="1"/>
              <a:t>pressing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Tab</a:t>
            </a:r>
            <a:r>
              <a:rPr lang="cs-CZ" dirty="0"/>
              <a:t> </a:t>
            </a:r>
            <a:r>
              <a:rPr lang="cs-CZ" dirty="0" err="1"/>
              <a:t>key</a:t>
            </a:r>
            <a:r>
              <a:rPr lang="cs-CZ" dirty="0"/>
              <a:t>).</a:t>
            </a:r>
          </a:p>
          <a:p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something</a:t>
            </a:r>
            <a:r>
              <a:rPr lang="cs-CZ" dirty="0"/>
              <a:t> to </a:t>
            </a:r>
            <a:r>
              <a:rPr lang="cs-CZ" dirty="0" err="1"/>
              <a:t>consider</a:t>
            </a:r>
            <a:r>
              <a:rPr lang="cs-CZ" dirty="0"/>
              <a:t> </a:t>
            </a:r>
            <a:r>
              <a:rPr lang="cs-CZ" dirty="0" err="1"/>
              <a:t>if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want</a:t>
            </a:r>
            <a:r>
              <a:rPr lang="cs-CZ" dirty="0"/>
              <a:t> </a:t>
            </a:r>
            <a:r>
              <a:rPr lang="cs-CZ" dirty="0" err="1"/>
              <a:t>those</a:t>
            </a:r>
            <a:r>
              <a:rPr lang="cs-CZ" dirty="0"/>
              <a:t> </a:t>
            </a:r>
            <a:r>
              <a:rPr lang="cs-CZ" dirty="0" err="1"/>
              <a:t>readers</a:t>
            </a:r>
            <a:r>
              <a:rPr lang="cs-CZ" dirty="0"/>
              <a:t> to </a:t>
            </a:r>
            <a:r>
              <a:rPr lang="cs-CZ" dirty="0" err="1"/>
              <a:t>get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important</a:t>
            </a:r>
            <a:r>
              <a:rPr lang="cs-CZ" dirty="0"/>
              <a:t> </a:t>
            </a:r>
            <a:r>
              <a:rPr lang="cs-CZ" dirty="0" err="1"/>
              <a:t>parts</a:t>
            </a:r>
            <a:r>
              <a:rPr lang="cs-CZ" dirty="0"/>
              <a:t> </a:t>
            </a:r>
            <a:r>
              <a:rPr lang="cs-CZ" dirty="0" err="1"/>
              <a:t>quickly</a:t>
            </a:r>
            <a:r>
              <a:rPr lang="cs-CZ" dirty="0"/>
              <a:t> (</a:t>
            </a:r>
            <a:r>
              <a:rPr lang="cs-CZ" dirty="0" err="1"/>
              <a:t>relevant</a:t>
            </a:r>
            <a:r>
              <a:rPr lang="cs-CZ" dirty="0"/>
              <a:t> </a:t>
            </a:r>
            <a:r>
              <a:rPr lang="cs-CZ" dirty="0" err="1"/>
              <a:t>content</a:t>
            </a:r>
            <a:r>
              <a:rPr lang="cs-CZ" dirty="0"/>
              <a:t>).</a:t>
            </a:r>
          </a:p>
          <a:p>
            <a:endParaRPr lang="cs-CZ" dirty="0"/>
          </a:p>
          <a:p>
            <a:r>
              <a:rPr lang="cs-CZ" dirty="0" err="1"/>
              <a:t>For</a:t>
            </a:r>
            <a:r>
              <a:rPr lang="cs-CZ" dirty="0"/>
              <a:t> non-</a:t>
            </a:r>
            <a:r>
              <a:rPr lang="cs-CZ" dirty="0" err="1"/>
              <a:t>native</a:t>
            </a:r>
            <a:r>
              <a:rPr lang="cs-CZ" dirty="0"/>
              <a:t> </a:t>
            </a:r>
            <a:r>
              <a:rPr lang="cs-CZ" dirty="0" err="1"/>
              <a:t>speakers</a:t>
            </a:r>
            <a:r>
              <a:rPr lang="cs-CZ" dirty="0"/>
              <a:t>, use </a:t>
            </a:r>
            <a:r>
              <a:rPr lang="cs-CZ" dirty="0" err="1"/>
              <a:t>simple</a:t>
            </a:r>
            <a:r>
              <a:rPr lang="cs-CZ" dirty="0"/>
              <a:t> </a:t>
            </a:r>
            <a:r>
              <a:rPr lang="cs-CZ" dirty="0" err="1"/>
              <a:t>words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dirty="0" err="1"/>
              <a:t>Always</a:t>
            </a:r>
            <a:r>
              <a:rPr lang="cs-CZ" dirty="0"/>
              <a:t> </a:t>
            </a:r>
            <a:r>
              <a:rPr lang="cs-CZ" dirty="0" err="1"/>
              <a:t>think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perspective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audience!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53C34DF0-061F-45D9-B26B-11400C7E24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362" y="2853030"/>
            <a:ext cx="4010025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76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A9CCA0AE-9C98-4874-B5FC-7D046248BFA0}"/>
              </a:ext>
            </a:extLst>
          </p:cNvPr>
          <p:cNvGrpSpPr/>
          <p:nvPr/>
        </p:nvGrpSpPr>
        <p:grpSpPr>
          <a:xfrm>
            <a:off x="10936669" y="6330054"/>
            <a:ext cx="1148696" cy="462496"/>
            <a:chOff x="10936669" y="6330054"/>
            <a:chExt cx="1148696" cy="46249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725C7E9-D376-457C-A7B8-3BB7E470A2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57387" y="6419068"/>
              <a:ext cx="303130" cy="3031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ovéPole 3">
              <a:extLst>
                <a:ext uri="{FF2B5EF4-FFF2-40B4-BE49-F238E27FC236}">
                  <a16:creationId xmlns:a16="http://schemas.microsoft.com/office/drawing/2014/main" id="{F161CCC2-BA5D-4345-B2AF-90F45A1F5D3A}"/>
                </a:ext>
              </a:extLst>
            </p:cNvPr>
            <p:cNvSpPr txBox="1"/>
            <p:nvPr/>
          </p:nvSpPr>
          <p:spPr>
            <a:xfrm>
              <a:off x="10936669" y="6423218"/>
              <a:ext cx="82071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cs-CZ" sz="1800" dirty="0">
                  <a:solidFill>
                    <a:srgbClr val="7030A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Part 3</a:t>
              </a:r>
              <a:endParaRPr lang="cs-CZ" dirty="0"/>
            </a:p>
          </p:txBody>
        </p:sp>
        <p:cxnSp>
          <p:nvCxnSpPr>
            <p:cNvPr id="5" name="Přímá spojnice 4">
              <a:extLst>
                <a:ext uri="{FF2B5EF4-FFF2-40B4-BE49-F238E27FC236}">
                  <a16:creationId xmlns:a16="http://schemas.microsoft.com/office/drawing/2014/main" id="{66C780C6-54B9-49FD-8C6D-C805DD8C4010}"/>
                </a:ext>
              </a:extLst>
            </p:cNvPr>
            <p:cNvCxnSpPr/>
            <p:nvPr/>
          </p:nvCxnSpPr>
          <p:spPr>
            <a:xfrm>
              <a:off x="10961517" y="6330054"/>
              <a:ext cx="1123848" cy="0"/>
            </a:xfrm>
            <a:prstGeom prst="line">
              <a:avLst/>
            </a:prstGeom>
            <a:ln w="66675" cmpd="thinThick">
              <a:solidFill>
                <a:srgbClr val="7030A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ovéPole 6">
            <a:extLst>
              <a:ext uri="{FF2B5EF4-FFF2-40B4-BE49-F238E27FC236}">
                <a16:creationId xmlns:a16="http://schemas.microsoft.com/office/drawing/2014/main" id="{2E014BE3-28F2-493C-AD42-E663CFEDE23E}"/>
              </a:ext>
            </a:extLst>
          </p:cNvPr>
          <p:cNvSpPr txBox="1"/>
          <p:nvPr/>
        </p:nvSpPr>
        <p:spPr>
          <a:xfrm>
            <a:off x="4212311" y="227458"/>
            <a:ext cx="37673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dirty="0" err="1"/>
              <a:t>Convinceability</a:t>
            </a:r>
            <a:endParaRPr lang="cs-CZ" sz="4400" b="1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31688376-E09D-4EFD-AD0D-432B5C0AC8C9}"/>
              </a:ext>
            </a:extLst>
          </p:cNvPr>
          <p:cNvSpPr txBox="1"/>
          <p:nvPr/>
        </p:nvSpPr>
        <p:spPr>
          <a:xfrm>
            <a:off x="523690" y="1696013"/>
            <a:ext cx="60281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UX </a:t>
            </a:r>
            <a:r>
              <a:rPr lang="cs-CZ" dirty="0" err="1"/>
              <a:t>writing</a:t>
            </a:r>
            <a:r>
              <a:rPr lang="cs-CZ" dirty="0"/>
              <a:t> (copy) </a:t>
            </a:r>
            <a:r>
              <a:rPr lang="cs-CZ" dirty="0" err="1"/>
              <a:t>is</a:t>
            </a:r>
            <a:r>
              <a:rPr lang="cs-CZ" dirty="0"/>
              <a:t> a very </a:t>
            </a:r>
            <a:r>
              <a:rPr lang="cs-CZ" dirty="0" err="1"/>
              <a:t>specific</a:t>
            </a:r>
            <a:r>
              <a:rPr lang="cs-CZ" dirty="0"/>
              <a:t> </a:t>
            </a:r>
            <a:r>
              <a:rPr lang="cs-CZ" dirty="0" err="1"/>
              <a:t>discipline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dirty="0" err="1"/>
              <a:t>Perfect</a:t>
            </a:r>
            <a:r>
              <a:rPr lang="cs-CZ" dirty="0"/>
              <a:t> UX copy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understandable</a:t>
            </a:r>
            <a:r>
              <a:rPr lang="cs-CZ" dirty="0"/>
              <a:t> and </a:t>
            </a:r>
            <a:r>
              <a:rPr lang="cs-CZ" dirty="0" err="1"/>
              <a:t>immediately</a:t>
            </a:r>
            <a:r>
              <a:rPr lang="cs-CZ" dirty="0"/>
              <a:t> </a:t>
            </a:r>
            <a:r>
              <a:rPr lang="cs-CZ" dirty="0" err="1"/>
              <a:t>forgetted</a:t>
            </a:r>
            <a:r>
              <a:rPr lang="cs-CZ" dirty="0"/>
              <a:t> </a:t>
            </a:r>
            <a:r>
              <a:rPr lang="cs-CZ" dirty="0" err="1"/>
              <a:t>when</a:t>
            </a:r>
            <a:r>
              <a:rPr lang="cs-CZ" dirty="0"/>
              <a:t> </a:t>
            </a:r>
            <a:r>
              <a:rPr lang="cs-CZ" dirty="0" err="1"/>
              <a:t>fulfilled</a:t>
            </a:r>
            <a:r>
              <a:rPr lang="cs-CZ" dirty="0"/>
              <a:t> </a:t>
            </a:r>
            <a:r>
              <a:rPr lang="cs-CZ" dirty="0" err="1"/>
              <a:t>its</a:t>
            </a:r>
            <a:r>
              <a:rPr lang="cs-CZ" dirty="0"/>
              <a:t> </a:t>
            </a:r>
            <a:r>
              <a:rPr lang="cs-CZ" dirty="0" err="1"/>
              <a:t>purpose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goal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to </a:t>
            </a:r>
            <a:r>
              <a:rPr lang="cs-CZ" dirty="0" err="1"/>
              <a:t>keep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user </a:t>
            </a:r>
            <a:r>
              <a:rPr lang="cs-CZ" dirty="0" err="1"/>
              <a:t>interested</a:t>
            </a:r>
            <a:r>
              <a:rPr lang="cs-CZ" dirty="0"/>
              <a:t> and make </a:t>
            </a:r>
            <a:r>
              <a:rPr lang="cs-CZ" dirty="0" err="1"/>
              <a:t>him</a:t>
            </a:r>
            <a:r>
              <a:rPr lang="cs-CZ" dirty="0"/>
              <a:t> </a:t>
            </a:r>
            <a:r>
              <a:rPr lang="cs-CZ" dirty="0" err="1"/>
              <a:t>understand</a:t>
            </a:r>
            <a:r>
              <a:rPr lang="cs-CZ" dirty="0"/>
              <a:t> </a:t>
            </a:r>
            <a:r>
              <a:rPr lang="cs-CZ" dirty="0" err="1"/>
              <a:t>every</a:t>
            </a:r>
            <a:r>
              <a:rPr lang="cs-CZ" dirty="0"/>
              <a:t> step he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performing</a:t>
            </a:r>
            <a:r>
              <a:rPr lang="cs-CZ" dirty="0"/>
              <a:t>.</a:t>
            </a:r>
          </a:p>
          <a:p>
            <a:endParaRPr lang="cs-CZ" dirty="0"/>
          </a:p>
          <a:p>
            <a:endParaRPr lang="cs-CZ" dirty="0"/>
          </a:p>
          <a:p>
            <a:r>
              <a:rPr lang="cs-CZ" b="1" dirty="0" err="1"/>
              <a:t>Lesson</a:t>
            </a:r>
            <a:r>
              <a:rPr lang="cs-CZ" b="1" dirty="0"/>
              <a:t> </a:t>
            </a:r>
            <a:r>
              <a:rPr lang="cs-CZ" b="1" dirty="0" err="1"/>
              <a:t>learned</a:t>
            </a:r>
            <a:r>
              <a:rPr lang="cs-CZ" b="1" dirty="0"/>
              <a:t> </a:t>
            </a:r>
            <a:r>
              <a:rPr lang="cs-CZ" b="1" dirty="0" err="1"/>
              <a:t>for</a:t>
            </a:r>
            <a:r>
              <a:rPr lang="cs-CZ" b="1" dirty="0"/>
              <a:t> </a:t>
            </a:r>
            <a:r>
              <a:rPr lang="cs-CZ" b="1" dirty="0" err="1"/>
              <a:t>technical</a:t>
            </a:r>
            <a:r>
              <a:rPr lang="cs-CZ" b="1" dirty="0"/>
              <a:t> </a:t>
            </a:r>
            <a:r>
              <a:rPr lang="cs-CZ" b="1" dirty="0" err="1"/>
              <a:t>writers</a:t>
            </a:r>
            <a:r>
              <a:rPr lang="cs-CZ" dirty="0"/>
              <a:t>:</a:t>
            </a:r>
          </a:p>
          <a:p>
            <a:r>
              <a:rPr lang="cs-CZ" dirty="0" err="1"/>
              <a:t>If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project</a:t>
            </a:r>
            <a:r>
              <a:rPr lang="cs-CZ" dirty="0"/>
              <a:t> </a:t>
            </a:r>
            <a:r>
              <a:rPr lang="cs-CZ" dirty="0" err="1"/>
              <a:t>contains</a:t>
            </a:r>
            <a:r>
              <a:rPr lang="cs-CZ" dirty="0"/>
              <a:t> any GUI element, </a:t>
            </a:r>
            <a:r>
              <a:rPr lang="cs-CZ" dirty="0" err="1"/>
              <a:t>error</a:t>
            </a:r>
            <a:r>
              <a:rPr lang="cs-CZ" dirty="0"/>
              <a:t> </a:t>
            </a:r>
            <a:r>
              <a:rPr lang="cs-CZ" dirty="0" err="1"/>
              <a:t>messages</a:t>
            </a:r>
            <a:r>
              <a:rPr lang="cs-CZ" dirty="0"/>
              <a:t>, </a:t>
            </a:r>
            <a:r>
              <a:rPr lang="cs-CZ" dirty="0" err="1"/>
              <a:t>or</a:t>
            </a:r>
            <a:r>
              <a:rPr lang="cs-CZ" dirty="0"/>
              <a:t> pop-</a:t>
            </a:r>
            <a:r>
              <a:rPr lang="cs-CZ" dirty="0" err="1"/>
              <a:t>ups</a:t>
            </a:r>
            <a:r>
              <a:rPr lang="cs-CZ" dirty="0"/>
              <a:t>, </a:t>
            </a:r>
            <a:r>
              <a:rPr lang="cs-CZ" dirty="0" err="1"/>
              <a:t>offer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hand to </a:t>
            </a:r>
            <a:r>
              <a:rPr lang="cs-CZ" dirty="0" err="1"/>
              <a:t>write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review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UX copy.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critical</a:t>
            </a:r>
            <a:r>
              <a:rPr lang="cs-CZ" dirty="0"/>
              <a:t> </a:t>
            </a:r>
            <a:r>
              <a:rPr lang="cs-CZ" dirty="0" err="1"/>
              <a:t>thinking</a:t>
            </a:r>
            <a:r>
              <a:rPr lang="cs-CZ" dirty="0"/>
              <a:t> and </a:t>
            </a:r>
            <a:r>
              <a:rPr lang="cs-CZ" dirty="0" err="1"/>
              <a:t>minimalistic</a:t>
            </a:r>
            <a:r>
              <a:rPr lang="cs-CZ" dirty="0"/>
              <a:t> </a:t>
            </a:r>
            <a:r>
              <a:rPr lang="cs-CZ" dirty="0" err="1"/>
              <a:t>skills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a </a:t>
            </a:r>
            <a:r>
              <a:rPr lang="cs-CZ" dirty="0" err="1"/>
              <a:t>great</a:t>
            </a:r>
            <a:r>
              <a:rPr lang="cs-CZ" dirty="0"/>
              <a:t> </a:t>
            </a:r>
            <a:r>
              <a:rPr lang="cs-CZ" dirty="0" err="1"/>
              <a:t>asset</a:t>
            </a:r>
            <a:r>
              <a:rPr lang="cs-CZ" dirty="0"/>
              <a:t> and </a:t>
            </a:r>
            <a:r>
              <a:rPr lang="cs-CZ" dirty="0" err="1"/>
              <a:t>will</a:t>
            </a:r>
            <a:r>
              <a:rPr lang="cs-CZ" dirty="0"/>
              <a:t> make </a:t>
            </a:r>
            <a:r>
              <a:rPr lang="cs-CZ" dirty="0" err="1"/>
              <a:t>the</a:t>
            </a:r>
            <a:r>
              <a:rPr lang="cs-CZ" dirty="0"/>
              <a:t> end user happy.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BD5B3884-327C-4EC3-97FA-3C025A0A80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6617" y="3766852"/>
            <a:ext cx="4661693" cy="2242575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DBCF87E5-9F3F-4B1A-823A-4D6B202033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519" y="1696013"/>
            <a:ext cx="3322021" cy="173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2604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E5622521-CFA5-4AC5-9076-B09D1A5AF01A}"/>
              </a:ext>
            </a:extLst>
          </p:cNvPr>
          <p:cNvSpPr txBox="1"/>
          <p:nvPr/>
        </p:nvSpPr>
        <p:spPr>
          <a:xfrm>
            <a:off x="4790192" y="319737"/>
            <a:ext cx="28181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dirty="0" err="1"/>
              <a:t>Readability</a:t>
            </a:r>
            <a:endParaRPr lang="cs-CZ" sz="4400" b="1" dirty="0"/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8901C04A-FF65-4F62-81FE-B2CA4C551091}"/>
              </a:ext>
            </a:extLst>
          </p:cNvPr>
          <p:cNvGrpSpPr/>
          <p:nvPr/>
        </p:nvGrpSpPr>
        <p:grpSpPr>
          <a:xfrm>
            <a:off x="10936669" y="6330054"/>
            <a:ext cx="1148696" cy="462496"/>
            <a:chOff x="10936669" y="6330054"/>
            <a:chExt cx="1148696" cy="462496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A72DCBA0-8A62-4E0C-9CBE-9AA6E5B661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57387" y="6419068"/>
              <a:ext cx="303130" cy="3031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ovéPole 5">
              <a:extLst>
                <a:ext uri="{FF2B5EF4-FFF2-40B4-BE49-F238E27FC236}">
                  <a16:creationId xmlns:a16="http://schemas.microsoft.com/office/drawing/2014/main" id="{E54B823B-D26B-4471-A11E-EF15AB0F9C66}"/>
                </a:ext>
              </a:extLst>
            </p:cNvPr>
            <p:cNvSpPr txBox="1"/>
            <p:nvPr/>
          </p:nvSpPr>
          <p:spPr>
            <a:xfrm>
              <a:off x="10936669" y="6423218"/>
              <a:ext cx="82071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cs-CZ" sz="1800" dirty="0">
                  <a:solidFill>
                    <a:srgbClr val="7030A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Part 3</a:t>
              </a:r>
              <a:endParaRPr lang="cs-CZ" dirty="0"/>
            </a:p>
          </p:txBody>
        </p:sp>
        <p:cxnSp>
          <p:nvCxnSpPr>
            <p:cNvPr id="7" name="Přímá spojnice 6">
              <a:extLst>
                <a:ext uri="{FF2B5EF4-FFF2-40B4-BE49-F238E27FC236}">
                  <a16:creationId xmlns:a16="http://schemas.microsoft.com/office/drawing/2014/main" id="{8626449E-8CC7-49CF-BECB-2132D5E2F0C6}"/>
                </a:ext>
              </a:extLst>
            </p:cNvPr>
            <p:cNvCxnSpPr/>
            <p:nvPr/>
          </p:nvCxnSpPr>
          <p:spPr>
            <a:xfrm>
              <a:off x="10961517" y="6330054"/>
              <a:ext cx="1123848" cy="0"/>
            </a:xfrm>
            <a:prstGeom prst="line">
              <a:avLst/>
            </a:prstGeom>
            <a:ln w="66675" cmpd="thinThick">
              <a:solidFill>
                <a:srgbClr val="7030A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TextovéPole 8">
            <a:extLst>
              <a:ext uri="{FF2B5EF4-FFF2-40B4-BE49-F238E27FC236}">
                <a16:creationId xmlns:a16="http://schemas.microsoft.com/office/drawing/2014/main" id="{CF698B29-DFB7-4185-AD7D-E8D8BF613623}"/>
              </a:ext>
            </a:extLst>
          </p:cNvPr>
          <p:cNvSpPr txBox="1"/>
          <p:nvPr/>
        </p:nvSpPr>
        <p:spPr>
          <a:xfrm>
            <a:off x="441800" y="1340755"/>
            <a:ext cx="535699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Readability</a:t>
            </a:r>
            <a:r>
              <a:rPr lang="cs-CZ" dirty="0"/>
              <a:t> </a:t>
            </a:r>
            <a:r>
              <a:rPr lang="cs-CZ" dirty="0" err="1"/>
              <a:t>includes</a:t>
            </a:r>
            <a:r>
              <a:rPr lang="cs-CZ" dirty="0"/>
              <a:t> </a:t>
            </a:r>
            <a:r>
              <a:rPr lang="cs-CZ" dirty="0" err="1"/>
              <a:t>vast</a:t>
            </a:r>
            <a:r>
              <a:rPr lang="cs-CZ" dirty="0"/>
              <a:t> </a:t>
            </a:r>
            <a:r>
              <a:rPr lang="cs-CZ" dirty="0" err="1"/>
              <a:t>world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typography</a:t>
            </a:r>
            <a:r>
              <a:rPr lang="cs-CZ" dirty="0"/>
              <a:t>, </a:t>
            </a:r>
            <a:r>
              <a:rPr lang="cs-CZ" dirty="0" err="1"/>
              <a:t>fonts</a:t>
            </a:r>
            <a:r>
              <a:rPr lang="cs-CZ" dirty="0"/>
              <a:t>, font </a:t>
            </a:r>
            <a:r>
              <a:rPr lang="cs-CZ" dirty="0" err="1"/>
              <a:t>size</a:t>
            </a:r>
            <a:r>
              <a:rPr lang="cs-CZ" dirty="0"/>
              <a:t>, </a:t>
            </a:r>
            <a:r>
              <a:rPr lang="cs-CZ" dirty="0" err="1"/>
              <a:t>formating</a:t>
            </a:r>
            <a:r>
              <a:rPr lang="cs-CZ" dirty="0"/>
              <a:t>, and </a:t>
            </a:r>
            <a:r>
              <a:rPr lang="cs-CZ" dirty="0" err="1"/>
              <a:t>terms</a:t>
            </a:r>
            <a:r>
              <a:rPr lang="cs-CZ" dirty="0"/>
              <a:t> </a:t>
            </a:r>
            <a:r>
              <a:rPr lang="cs-CZ" dirty="0" err="1"/>
              <a:t>like</a:t>
            </a:r>
            <a:r>
              <a:rPr lang="cs-CZ" dirty="0"/>
              <a:t>: </a:t>
            </a:r>
            <a:r>
              <a:rPr lang="cs-CZ" dirty="0" err="1"/>
              <a:t>white</a:t>
            </a:r>
            <a:r>
              <a:rPr lang="cs-CZ" dirty="0"/>
              <a:t> </a:t>
            </a:r>
            <a:r>
              <a:rPr lang="cs-CZ" dirty="0" err="1"/>
              <a:t>space</a:t>
            </a:r>
            <a:r>
              <a:rPr lang="cs-CZ" dirty="0"/>
              <a:t>, </a:t>
            </a:r>
            <a:r>
              <a:rPr lang="cs-CZ" dirty="0" err="1"/>
              <a:t>kerning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leading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dirty="0"/>
              <a:t>All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them</a:t>
            </a:r>
            <a:r>
              <a:rPr lang="cs-CZ" dirty="0"/>
              <a:t> </a:t>
            </a:r>
            <a:r>
              <a:rPr lang="cs-CZ" dirty="0" err="1"/>
              <a:t>contribute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user </a:t>
            </a:r>
            <a:r>
              <a:rPr lang="cs-CZ" dirty="0" err="1"/>
              <a:t>experience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product</a:t>
            </a:r>
            <a:r>
              <a:rPr lang="cs-CZ" dirty="0"/>
              <a:t> </a:t>
            </a:r>
            <a:r>
              <a:rPr lang="cs-CZ" dirty="0" err="1"/>
              <a:t>significantly</a:t>
            </a:r>
            <a:r>
              <a:rPr lang="cs-CZ" dirty="0"/>
              <a:t>. </a:t>
            </a:r>
          </a:p>
          <a:p>
            <a:endParaRPr lang="cs-CZ" dirty="0"/>
          </a:p>
          <a:p>
            <a:endParaRPr lang="cs-CZ" dirty="0"/>
          </a:p>
          <a:p>
            <a:r>
              <a:rPr lang="cs-CZ" b="1" dirty="0" err="1"/>
              <a:t>Lesson</a:t>
            </a:r>
            <a:r>
              <a:rPr lang="cs-CZ" b="1" dirty="0"/>
              <a:t> </a:t>
            </a:r>
            <a:r>
              <a:rPr lang="cs-CZ" b="1" dirty="0" err="1"/>
              <a:t>learned</a:t>
            </a:r>
            <a:r>
              <a:rPr lang="cs-CZ" b="1" dirty="0"/>
              <a:t> </a:t>
            </a:r>
            <a:r>
              <a:rPr lang="cs-CZ" b="1" dirty="0" err="1"/>
              <a:t>for</a:t>
            </a:r>
            <a:r>
              <a:rPr lang="cs-CZ" b="1" dirty="0"/>
              <a:t> </a:t>
            </a:r>
            <a:r>
              <a:rPr lang="cs-CZ" b="1" dirty="0" err="1"/>
              <a:t>technical</a:t>
            </a:r>
            <a:r>
              <a:rPr lang="cs-CZ" b="1" dirty="0"/>
              <a:t> </a:t>
            </a:r>
            <a:r>
              <a:rPr lang="cs-CZ" b="1" dirty="0" err="1"/>
              <a:t>writers</a:t>
            </a:r>
            <a:r>
              <a:rPr lang="cs-CZ" dirty="0"/>
              <a:t>:</a:t>
            </a:r>
          </a:p>
          <a:p>
            <a:r>
              <a:rPr lang="cs-CZ" dirty="0" err="1"/>
              <a:t>If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talk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websites</a:t>
            </a:r>
            <a:r>
              <a:rPr lang="cs-CZ" dirty="0"/>
              <a:t>, </a:t>
            </a:r>
            <a:r>
              <a:rPr lang="cs-CZ" dirty="0" err="1"/>
              <a:t>product</a:t>
            </a:r>
            <a:r>
              <a:rPr lang="cs-CZ" dirty="0"/>
              <a:t> </a:t>
            </a:r>
            <a:r>
              <a:rPr lang="cs-CZ" dirty="0" err="1"/>
              <a:t>pages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online </a:t>
            </a:r>
            <a:r>
              <a:rPr lang="cs-CZ" dirty="0" err="1"/>
              <a:t>help</a:t>
            </a:r>
            <a:r>
              <a:rPr lang="cs-CZ" dirty="0"/>
              <a:t> </a:t>
            </a:r>
            <a:r>
              <a:rPr lang="cs-CZ" dirty="0" err="1"/>
              <a:t>pages</a:t>
            </a:r>
            <a:r>
              <a:rPr lang="cs-CZ" dirty="0"/>
              <a:t>, </a:t>
            </a:r>
            <a:r>
              <a:rPr lang="cs-CZ" dirty="0" err="1"/>
              <a:t>usually</a:t>
            </a:r>
            <a:r>
              <a:rPr lang="cs-CZ" dirty="0"/>
              <a:t>, a </a:t>
            </a:r>
            <a:r>
              <a:rPr lang="cs-CZ" dirty="0" err="1"/>
              <a:t>technical</a:t>
            </a:r>
            <a:r>
              <a:rPr lang="cs-CZ" dirty="0"/>
              <a:t> </a:t>
            </a:r>
            <a:r>
              <a:rPr lang="cs-CZ" dirty="0" err="1"/>
              <a:t>writer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only</a:t>
            </a:r>
            <a:r>
              <a:rPr lang="cs-CZ" dirty="0"/>
              <a:t> a </a:t>
            </a:r>
            <a:r>
              <a:rPr lang="cs-CZ" dirty="0" err="1"/>
              <a:t>little</a:t>
            </a:r>
            <a:r>
              <a:rPr lang="cs-CZ" dirty="0"/>
              <a:t> influence </a:t>
            </a:r>
            <a:r>
              <a:rPr lang="cs-CZ" dirty="0" err="1"/>
              <a:t>over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part. </a:t>
            </a:r>
            <a:r>
              <a:rPr lang="cs-CZ" dirty="0" err="1"/>
              <a:t>However</a:t>
            </a:r>
            <a:r>
              <a:rPr lang="cs-CZ" dirty="0"/>
              <a:t>,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always</a:t>
            </a:r>
            <a:r>
              <a:rPr lang="cs-CZ" dirty="0"/>
              <a:t> </a:t>
            </a:r>
            <a:r>
              <a:rPr lang="cs-CZ" dirty="0" err="1"/>
              <a:t>volunteer</a:t>
            </a:r>
            <a:r>
              <a:rPr lang="cs-CZ" dirty="0"/>
              <a:t> to </a:t>
            </a:r>
            <a:r>
              <a:rPr lang="cs-CZ" dirty="0" err="1"/>
              <a:t>be</a:t>
            </a:r>
            <a:r>
              <a:rPr lang="cs-CZ" dirty="0"/>
              <a:t> a beta tester (</a:t>
            </a:r>
            <a:r>
              <a:rPr lang="cs-CZ" dirty="0" err="1"/>
              <a:t>reader</a:t>
            </a:r>
            <a:r>
              <a:rPr lang="cs-CZ" dirty="0"/>
              <a:t>) and </a:t>
            </a:r>
            <a:r>
              <a:rPr lang="cs-CZ" dirty="0" err="1"/>
              <a:t>provide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a </a:t>
            </a:r>
            <a:r>
              <a:rPr lang="cs-CZ" dirty="0" err="1"/>
              <a:t>valuable</a:t>
            </a:r>
            <a:r>
              <a:rPr lang="cs-CZ" dirty="0"/>
              <a:t> feedback.</a:t>
            </a:r>
          </a:p>
          <a:p>
            <a:endParaRPr lang="cs-CZ" dirty="0"/>
          </a:p>
          <a:p>
            <a:r>
              <a:rPr lang="cs-CZ" dirty="0"/>
              <a:t>As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own</a:t>
            </a:r>
            <a:r>
              <a:rPr lang="cs-CZ" dirty="0"/>
              <a:t> </a:t>
            </a:r>
            <a:r>
              <a:rPr lang="cs-CZ" dirty="0" err="1"/>
              <a:t>documentation</a:t>
            </a:r>
            <a:r>
              <a:rPr lang="cs-CZ" dirty="0"/>
              <a:t>, use text </a:t>
            </a:r>
            <a:r>
              <a:rPr lang="cs-CZ" dirty="0" err="1"/>
              <a:t>formatting</a:t>
            </a:r>
            <a:r>
              <a:rPr lang="cs-CZ" dirty="0"/>
              <a:t>, </a:t>
            </a:r>
            <a:r>
              <a:rPr lang="cs-CZ" dirty="0" err="1"/>
              <a:t>graphics</a:t>
            </a:r>
            <a:r>
              <a:rPr lang="cs-CZ" dirty="0"/>
              <a:t> (</a:t>
            </a:r>
            <a:r>
              <a:rPr lang="cs-CZ" dirty="0" err="1"/>
              <a:t>where</a:t>
            </a:r>
            <a:r>
              <a:rPr lang="cs-CZ" dirty="0"/>
              <a:t> </a:t>
            </a:r>
            <a:r>
              <a:rPr lang="cs-CZ" dirty="0" err="1"/>
              <a:t>convenient</a:t>
            </a:r>
            <a:r>
              <a:rPr lang="cs-CZ" dirty="0"/>
              <a:t>) and </a:t>
            </a:r>
            <a:r>
              <a:rPr lang="cs-CZ" dirty="0" err="1"/>
              <a:t>strive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a </a:t>
            </a:r>
            <a:r>
              <a:rPr lang="cs-CZ" dirty="0" err="1"/>
              <a:t>clean</a:t>
            </a:r>
            <a:r>
              <a:rPr lang="cs-CZ" dirty="0"/>
              <a:t> text </a:t>
            </a:r>
            <a:r>
              <a:rPr lang="cs-CZ" dirty="0" err="1"/>
              <a:t>structure</a:t>
            </a:r>
            <a:r>
              <a:rPr lang="cs-CZ" dirty="0"/>
              <a:t>.</a:t>
            </a:r>
          </a:p>
        </p:txBody>
      </p:sp>
      <p:pic>
        <p:nvPicPr>
          <p:cNvPr id="11266" name="Picture 2" descr="9 of The Worst Blog Writing Pit Falls To Avoid - Express Writers">
            <a:extLst>
              <a:ext uri="{FF2B5EF4-FFF2-40B4-BE49-F238E27FC236}">
                <a16:creationId xmlns:a16="http://schemas.microsoft.com/office/drawing/2014/main" id="{9F447040-609C-40C5-A5DF-5E08B52A2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208" y="1824912"/>
            <a:ext cx="5238750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2118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A174B82D-45F9-484C-99DC-8E8BF5243027}"/>
              </a:ext>
            </a:extLst>
          </p:cNvPr>
          <p:cNvSpPr txBox="1"/>
          <p:nvPr/>
        </p:nvSpPr>
        <p:spPr>
          <a:xfrm>
            <a:off x="4459173" y="5029899"/>
            <a:ext cx="32736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54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Q+A </a:t>
            </a:r>
            <a:r>
              <a:rPr lang="cs-CZ" sz="5400" dirty="0" err="1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time</a:t>
            </a:r>
            <a:endParaRPr lang="cs-CZ" sz="54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104" name="Picture 8" descr="The Arches Theatre: That's All Folks!">
            <a:extLst>
              <a:ext uri="{FF2B5EF4-FFF2-40B4-BE49-F238E27FC236}">
                <a16:creationId xmlns:a16="http://schemas.microsoft.com/office/drawing/2014/main" id="{DB9FA110-2CB3-4DA2-AC61-D2E6AC107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012" y="888961"/>
            <a:ext cx="7084931" cy="398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367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AC19B830-7A73-474C-AA49-421392F61918}"/>
              </a:ext>
            </a:extLst>
          </p:cNvPr>
          <p:cNvSpPr txBox="1"/>
          <p:nvPr/>
        </p:nvSpPr>
        <p:spPr>
          <a:xfrm>
            <a:off x="1003426" y="1800434"/>
            <a:ext cx="8554778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err="1"/>
              <a:t>Content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presentation</a:t>
            </a:r>
            <a:r>
              <a:rPr lang="cs-CZ" sz="2000" dirty="0"/>
              <a:t>:</a:t>
            </a:r>
          </a:p>
          <a:p>
            <a:endParaRPr lang="cs-CZ" sz="2000" dirty="0"/>
          </a:p>
          <a:p>
            <a:endParaRPr lang="cs-CZ" sz="2000" dirty="0"/>
          </a:p>
          <a:p>
            <a:r>
              <a:rPr lang="cs-CZ" sz="2000" dirty="0">
                <a:solidFill>
                  <a:schemeClr val="accent6">
                    <a:lumMod val="50000"/>
                  </a:schemeClr>
                </a:solidFill>
              </a:rPr>
              <a:t>Part 1)  </a:t>
            </a:r>
            <a:r>
              <a:rPr lang="cs-CZ" sz="2000" b="1" dirty="0">
                <a:solidFill>
                  <a:schemeClr val="accent6">
                    <a:lumMod val="50000"/>
                  </a:schemeClr>
                </a:solidFill>
              </a:rPr>
              <a:t>UX </a:t>
            </a:r>
            <a:r>
              <a:rPr lang="cs-CZ" sz="2000" b="1" dirty="0" err="1">
                <a:solidFill>
                  <a:schemeClr val="accent6">
                    <a:lumMod val="50000"/>
                  </a:schemeClr>
                </a:solidFill>
              </a:rPr>
              <a:t>introduction</a:t>
            </a:r>
            <a:r>
              <a:rPr lang="cs-CZ" sz="2000" dirty="0"/>
              <a:t>: </a:t>
            </a:r>
            <a:r>
              <a:rPr lang="en-US" sz="2000" dirty="0"/>
              <a:t>a bit of theory cannot hurt anyone</a:t>
            </a:r>
            <a:r>
              <a:rPr lang="cs-CZ" sz="2000" dirty="0"/>
              <a:t>.</a:t>
            </a:r>
          </a:p>
          <a:p>
            <a:endParaRPr lang="cs-CZ" sz="2000" dirty="0"/>
          </a:p>
          <a:p>
            <a:endParaRPr lang="cs-CZ" sz="2000" dirty="0"/>
          </a:p>
          <a:p>
            <a:r>
              <a:rPr lang="cs-CZ" sz="2000" dirty="0">
                <a:solidFill>
                  <a:srgbClr val="002060"/>
                </a:solidFill>
              </a:rPr>
              <a:t>Part 2)  </a:t>
            </a:r>
            <a:r>
              <a:rPr lang="cs-CZ" sz="2000" b="1" dirty="0">
                <a:solidFill>
                  <a:srgbClr val="002060"/>
                </a:solidFill>
              </a:rPr>
              <a:t>UX </a:t>
            </a:r>
            <a:r>
              <a:rPr lang="cs-CZ" sz="2000" b="1" dirty="0" err="1">
                <a:solidFill>
                  <a:srgbClr val="002060"/>
                </a:solidFill>
              </a:rPr>
              <a:t>designers</a:t>
            </a:r>
            <a:r>
              <a:rPr lang="cs-CZ" sz="2000" b="1" dirty="0">
                <a:solidFill>
                  <a:srgbClr val="002060"/>
                </a:solidFill>
              </a:rPr>
              <a:t> vs Tech </a:t>
            </a:r>
            <a:r>
              <a:rPr lang="cs-CZ" sz="2000" b="1" dirty="0" err="1">
                <a:solidFill>
                  <a:srgbClr val="002060"/>
                </a:solidFill>
              </a:rPr>
              <a:t>writers</a:t>
            </a:r>
            <a:r>
              <a:rPr lang="cs-CZ" sz="2000" dirty="0"/>
              <a:t>: </a:t>
            </a:r>
            <a:r>
              <a:rPr lang="cs-CZ" sz="2000" dirty="0" err="1"/>
              <a:t>different</a:t>
            </a:r>
            <a:r>
              <a:rPr lang="cs-CZ" sz="2000" dirty="0"/>
              <a:t> </a:t>
            </a:r>
            <a:r>
              <a:rPr lang="cs-CZ" sz="2000" dirty="0" err="1"/>
              <a:t>roles</a:t>
            </a:r>
            <a:r>
              <a:rPr lang="cs-CZ" sz="2000" dirty="0"/>
              <a:t> but not </a:t>
            </a:r>
            <a:r>
              <a:rPr lang="cs-CZ" sz="2000" dirty="0" err="1"/>
              <a:t>that</a:t>
            </a:r>
            <a:r>
              <a:rPr lang="cs-CZ" sz="2000" dirty="0"/>
              <a:t> </a:t>
            </a:r>
            <a:r>
              <a:rPr lang="cs-CZ" sz="2000" dirty="0" err="1"/>
              <a:t>different</a:t>
            </a:r>
            <a:r>
              <a:rPr lang="cs-CZ" sz="2000" dirty="0"/>
              <a:t> </a:t>
            </a:r>
            <a:r>
              <a:rPr lang="cs-CZ" sz="2000" dirty="0" err="1"/>
              <a:t>at</a:t>
            </a:r>
            <a:r>
              <a:rPr lang="cs-CZ" sz="2000" dirty="0"/>
              <a:t> </a:t>
            </a:r>
            <a:r>
              <a:rPr lang="cs-CZ" sz="2000" dirty="0" err="1"/>
              <a:t>all</a:t>
            </a:r>
            <a:r>
              <a:rPr lang="cs-CZ" sz="2000" dirty="0"/>
              <a:t>?</a:t>
            </a:r>
          </a:p>
          <a:p>
            <a:endParaRPr lang="cs-CZ" sz="2000" dirty="0"/>
          </a:p>
          <a:p>
            <a:endParaRPr lang="cs-CZ" sz="2000" dirty="0"/>
          </a:p>
          <a:p>
            <a:r>
              <a:rPr lang="cs-CZ" sz="2000" dirty="0">
                <a:solidFill>
                  <a:srgbClr val="7030A0"/>
                </a:solidFill>
              </a:rPr>
              <a:t>Part 3)  </a:t>
            </a:r>
            <a:r>
              <a:rPr lang="cs-CZ" sz="2000" b="1" dirty="0" err="1">
                <a:solidFill>
                  <a:srgbClr val="7030A0"/>
                </a:solidFill>
              </a:rPr>
              <a:t>The</a:t>
            </a:r>
            <a:r>
              <a:rPr lang="cs-CZ" sz="2000" b="1" dirty="0">
                <a:solidFill>
                  <a:srgbClr val="7030A0"/>
                </a:solidFill>
              </a:rPr>
              <a:t> </a:t>
            </a:r>
            <a:r>
              <a:rPr lang="cs-CZ" sz="2000" b="1" dirty="0" err="1">
                <a:solidFill>
                  <a:srgbClr val="7030A0"/>
                </a:solidFill>
              </a:rPr>
              <a:t>best</a:t>
            </a:r>
            <a:r>
              <a:rPr lang="cs-CZ" sz="2000" b="1" dirty="0">
                <a:solidFill>
                  <a:srgbClr val="7030A0"/>
                </a:solidFill>
              </a:rPr>
              <a:t> </a:t>
            </a:r>
            <a:r>
              <a:rPr lang="cs-CZ" sz="2000" b="1" dirty="0" err="1">
                <a:solidFill>
                  <a:srgbClr val="7030A0"/>
                </a:solidFill>
              </a:rPr>
              <a:t>of</a:t>
            </a:r>
            <a:r>
              <a:rPr lang="cs-CZ" sz="2000" b="1" dirty="0">
                <a:solidFill>
                  <a:srgbClr val="7030A0"/>
                </a:solidFill>
              </a:rPr>
              <a:t> </a:t>
            </a:r>
            <a:r>
              <a:rPr lang="cs-CZ" sz="2000" b="1" dirty="0" err="1">
                <a:solidFill>
                  <a:srgbClr val="7030A0"/>
                </a:solidFill>
              </a:rPr>
              <a:t>both</a:t>
            </a:r>
            <a:r>
              <a:rPr lang="cs-CZ" sz="2000" b="1" dirty="0">
                <a:solidFill>
                  <a:srgbClr val="7030A0"/>
                </a:solidFill>
              </a:rPr>
              <a:t> </a:t>
            </a:r>
            <a:r>
              <a:rPr lang="cs-CZ" sz="2000" b="1" dirty="0" err="1">
                <a:solidFill>
                  <a:srgbClr val="7030A0"/>
                </a:solidFill>
              </a:rPr>
              <a:t>worlds</a:t>
            </a:r>
            <a:r>
              <a:rPr lang="cs-CZ" sz="2000" dirty="0"/>
              <a:t>: </a:t>
            </a:r>
            <a:r>
              <a:rPr lang="cs-CZ" sz="2000" dirty="0" err="1"/>
              <a:t>learn</a:t>
            </a:r>
            <a:r>
              <a:rPr lang="cs-CZ" sz="2000" dirty="0"/>
              <a:t>, </a:t>
            </a:r>
            <a:r>
              <a:rPr lang="cs-CZ" sz="2000" dirty="0" err="1"/>
              <a:t>get</a:t>
            </a:r>
            <a:r>
              <a:rPr lang="cs-CZ" sz="2000" dirty="0"/>
              <a:t> </a:t>
            </a:r>
            <a:r>
              <a:rPr lang="cs-CZ" sz="2000" dirty="0" err="1"/>
              <a:t>inspired</a:t>
            </a:r>
            <a:r>
              <a:rPr lang="cs-CZ" sz="2000" dirty="0"/>
              <a:t>, </a:t>
            </a:r>
            <a:r>
              <a:rPr lang="cs-CZ" sz="2000" dirty="0" err="1"/>
              <a:t>integrate</a:t>
            </a:r>
            <a:r>
              <a:rPr lang="cs-CZ" sz="2000" dirty="0"/>
              <a:t>!</a:t>
            </a:r>
          </a:p>
          <a:p>
            <a:pPr lvl="1"/>
            <a:endParaRPr lang="cs-CZ" sz="2000" dirty="0"/>
          </a:p>
          <a:p>
            <a:pPr lvl="1"/>
            <a:endParaRPr lang="cs-CZ" sz="20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34B673B-189E-4106-AB28-25F4B19B6D07}"/>
              </a:ext>
            </a:extLst>
          </p:cNvPr>
          <p:cNvSpPr txBox="1"/>
          <p:nvPr/>
        </p:nvSpPr>
        <p:spPr>
          <a:xfrm>
            <a:off x="2329275" y="506849"/>
            <a:ext cx="73997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>
                <a:latin typeface="Aharoni" panose="02010803020104030203" pitchFamily="2" charset="-79"/>
                <a:cs typeface="Aharoni" panose="02010803020104030203" pitchFamily="2" charset="-79"/>
              </a:rPr>
              <a:t>UX </a:t>
            </a:r>
            <a:r>
              <a:rPr lang="cs-CZ" sz="4400" dirty="0" err="1">
                <a:latin typeface="Aharoni" panose="02010803020104030203" pitchFamily="2" charset="-79"/>
                <a:cs typeface="Aharoni" panose="02010803020104030203" pitchFamily="2" charset="-79"/>
              </a:rPr>
              <a:t>driven</a:t>
            </a:r>
            <a:r>
              <a:rPr lang="cs-CZ" sz="4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cs-CZ" sz="4400" dirty="0" err="1">
                <a:latin typeface="Aharoni" panose="02010803020104030203" pitchFamily="2" charset="-79"/>
                <a:cs typeface="Aharoni" panose="02010803020104030203" pitchFamily="2" charset="-79"/>
              </a:rPr>
              <a:t>technical</a:t>
            </a:r>
            <a:r>
              <a:rPr lang="cs-CZ" sz="4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cs-CZ" sz="4400" dirty="0" err="1">
                <a:latin typeface="Aharoni" panose="02010803020104030203" pitchFamily="2" charset="-79"/>
                <a:cs typeface="Aharoni" panose="02010803020104030203" pitchFamily="2" charset="-79"/>
              </a:rPr>
              <a:t>writing</a:t>
            </a:r>
            <a:endParaRPr lang="cs-CZ" sz="4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7170" name="Picture 2" descr="let's get started no line |">
            <a:extLst>
              <a:ext uri="{FF2B5EF4-FFF2-40B4-BE49-F238E27FC236}">
                <a16:creationId xmlns:a16="http://schemas.microsoft.com/office/drawing/2014/main" id="{3EC7D319-4251-4A0E-9E82-C9322F2F9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978" y="4881397"/>
            <a:ext cx="4604943" cy="173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18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B994659D-265D-4159-B1FD-6412DE672297}"/>
              </a:ext>
            </a:extLst>
          </p:cNvPr>
          <p:cNvSpPr txBox="1"/>
          <p:nvPr/>
        </p:nvSpPr>
        <p:spPr>
          <a:xfrm>
            <a:off x="2868193" y="406182"/>
            <a:ext cx="64556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54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Part 1: UX </a:t>
            </a:r>
            <a:r>
              <a:rPr lang="cs-CZ" sz="5400" dirty="0" err="1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practices</a:t>
            </a:r>
            <a:endParaRPr lang="cs-CZ" sz="5400" dirty="0">
              <a:solidFill>
                <a:schemeClr val="accent6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8194" name="Picture 2" descr="Épinglé sur Ergonomie : UX &amp; AI &amp; Design &amp; Personas">
            <a:extLst>
              <a:ext uri="{FF2B5EF4-FFF2-40B4-BE49-F238E27FC236}">
                <a16:creationId xmlns:a16="http://schemas.microsoft.com/office/drawing/2014/main" id="{BDA7A2D7-00BA-47F9-B1A2-FE3939DD5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041" y="1728133"/>
            <a:ext cx="3517259" cy="464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>
            <a:extLst>
              <a:ext uri="{FF2B5EF4-FFF2-40B4-BE49-F238E27FC236}">
                <a16:creationId xmlns:a16="http://schemas.microsoft.com/office/drawing/2014/main" id="{96745981-542B-43EA-A129-654AE05AC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6273" flipH="1">
            <a:off x="1094865" y="3274298"/>
            <a:ext cx="2839689" cy="3189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E52A5A3-191D-4D1E-A3B1-ECEC8EA1E9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0677" y="3703026"/>
            <a:ext cx="3042660" cy="274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610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ED532A6-5FD6-4437-A94F-BEEFB8262296}"/>
              </a:ext>
            </a:extLst>
          </p:cNvPr>
          <p:cNvSpPr txBox="1"/>
          <p:nvPr/>
        </p:nvSpPr>
        <p:spPr>
          <a:xfrm>
            <a:off x="4265082" y="4146675"/>
            <a:ext cx="70833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UX: </a:t>
            </a:r>
            <a:r>
              <a:rPr lang="cs-CZ" sz="2800" b="1" dirty="0" err="1"/>
              <a:t>How</a:t>
            </a:r>
            <a:r>
              <a:rPr lang="cs-CZ" sz="2800" b="1" dirty="0"/>
              <a:t> </a:t>
            </a:r>
            <a:r>
              <a:rPr lang="cs-CZ" sz="2800" b="1" dirty="0" err="1"/>
              <a:t>the</a:t>
            </a:r>
            <a:r>
              <a:rPr lang="cs-CZ" sz="2800" b="1" dirty="0"/>
              <a:t> user </a:t>
            </a:r>
            <a:r>
              <a:rPr lang="cs-CZ" sz="2800" b="1" dirty="0" err="1"/>
              <a:t>feels</a:t>
            </a:r>
            <a:r>
              <a:rPr lang="cs-CZ" sz="2800" b="1" dirty="0"/>
              <a:t> </a:t>
            </a:r>
            <a:r>
              <a:rPr lang="cs-CZ" sz="2800" dirty="0" err="1"/>
              <a:t>when</a:t>
            </a:r>
            <a:r>
              <a:rPr lang="cs-CZ" sz="2800" dirty="0"/>
              <a:t> </a:t>
            </a:r>
            <a:r>
              <a:rPr lang="cs-CZ" sz="2800" dirty="0" err="1"/>
              <a:t>they</a:t>
            </a:r>
            <a:r>
              <a:rPr lang="cs-CZ" sz="2800" dirty="0"/>
              <a:t> </a:t>
            </a:r>
            <a:r>
              <a:rPr lang="cs-CZ" sz="2800" dirty="0" err="1"/>
              <a:t>interact</a:t>
            </a:r>
            <a:r>
              <a:rPr lang="cs-CZ" sz="2800" dirty="0"/>
              <a:t> </a:t>
            </a:r>
            <a:r>
              <a:rPr lang="cs-CZ" sz="2800" dirty="0" err="1"/>
              <a:t>with</a:t>
            </a:r>
            <a:r>
              <a:rPr lang="cs-CZ" sz="28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a </a:t>
            </a:r>
            <a:r>
              <a:rPr lang="cs-CZ" sz="2800" dirty="0" err="1"/>
              <a:t>system</a:t>
            </a:r>
            <a:r>
              <a:rPr lang="cs-CZ" sz="28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a </a:t>
            </a:r>
            <a:r>
              <a:rPr lang="cs-CZ" sz="2800" dirty="0" err="1"/>
              <a:t>product</a:t>
            </a:r>
            <a:r>
              <a:rPr lang="cs-CZ" sz="28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a </a:t>
            </a:r>
            <a:r>
              <a:rPr lang="cs-CZ" sz="2800" dirty="0" err="1"/>
              <a:t>service</a:t>
            </a:r>
            <a:r>
              <a:rPr lang="cs-CZ" sz="28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a </a:t>
            </a:r>
            <a:r>
              <a:rPr lang="cs-CZ" sz="2800" dirty="0" err="1"/>
              <a:t>website</a:t>
            </a:r>
            <a:endParaRPr lang="cs-CZ" sz="2800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1E97EF54-36F4-4623-86A6-179F48C43302}"/>
              </a:ext>
            </a:extLst>
          </p:cNvPr>
          <p:cNvSpPr txBox="1"/>
          <p:nvPr/>
        </p:nvSpPr>
        <p:spPr>
          <a:xfrm>
            <a:off x="7707007" y="1804230"/>
            <a:ext cx="34982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„UX </a:t>
            </a:r>
            <a:r>
              <a:rPr lang="cs-CZ" i="1" dirty="0" err="1"/>
              <a:t>is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totality </a:t>
            </a:r>
            <a:r>
              <a:rPr lang="cs-CZ" i="1" dirty="0" err="1"/>
              <a:t>of</a:t>
            </a:r>
            <a:r>
              <a:rPr lang="cs-CZ" i="1" dirty="0"/>
              <a:t> end-</a:t>
            </a:r>
            <a:r>
              <a:rPr lang="cs-CZ" i="1" dirty="0" err="1"/>
              <a:t>users</a:t>
            </a:r>
            <a:r>
              <a:rPr lang="cs-CZ" i="1" dirty="0"/>
              <a:t>‘ </a:t>
            </a:r>
            <a:r>
              <a:rPr lang="cs-CZ" i="1" dirty="0" err="1"/>
              <a:t>perceptions</a:t>
            </a:r>
            <a:r>
              <a:rPr lang="cs-CZ" i="1" dirty="0"/>
              <a:t> as </a:t>
            </a:r>
            <a:r>
              <a:rPr lang="cs-CZ" i="1" dirty="0" err="1"/>
              <a:t>they</a:t>
            </a:r>
            <a:r>
              <a:rPr lang="cs-CZ" i="1" dirty="0"/>
              <a:t> </a:t>
            </a:r>
            <a:r>
              <a:rPr lang="cs-CZ" i="1" dirty="0" err="1"/>
              <a:t>interact</a:t>
            </a:r>
            <a:r>
              <a:rPr lang="cs-CZ" i="1" dirty="0"/>
              <a:t> </a:t>
            </a:r>
            <a:r>
              <a:rPr lang="cs-CZ" i="1" dirty="0" err="1"/>
              <a:t>with</a:t>
            </a:r>
            <a:r>
              <a:rPr lang="cs-CZ" i="1" dirty="0"/>
              <a:t> a </a:t>
            </a:r>
            <a:r>
              <a:rPr lang="cs-CZ" i="1" dirty="0" err="1"/>
              <a:t>product</a:t>
            </a:r>
            <a:r>
              <a:rPr lang="cs-CZ" i="1" dirty="0"/>
              <a:t> </a:t>
            </a:r>
            <a:r>
              <a:rPr lang="cs-CZ" i="1" dirty="0" err="1"/>
              <a:t>or</a:t>
            </a:r>
            <a:r>
              <a:rPr lang="cs-CZ" i="1" dirty="0"/>
              <a:t> </a:t>
            </a:r>
            <a:r>
              <a:rPr lang="cs-CZ" i="1" dirty="0" err="1"/>
              <a:t>services</a:t>
            </a:r>
            <a:r>
              <a:rPr lang="cs-CZ" i="1" dirty="0"/>
              <a:t>.“</a:t>
            </a:r>
          </a:p>
          <a:p>
            <a:endParaRPr lang="cs-CZ" dirty="0"/>
          </a:p>
          <a:p>
            <a:pPr algn="r"/>
            <a:r>
              <a:rPr lang="cs-CZ" dirty="0"/>
              <a:t>- </a:t>
            </a:r>
            <a:r>
              <a:rPr lang="cs-CZ" dirty="0" err="1"/>
              <a:t>Kuniavski</a:t>
            </a:r>
            <a:endParaRPr lang="cs-CZ" dirty="0"/>
          </a:p>
        </p:txBody>
      </p:sp>
      <p:grpSp>
        <p:nvGrpSpPr>
          <p:cNvPr id="3075" name="Skupina 3074">
            <a:extLst>
              <a:ext uri="{FF2B5EF4-FFF2-40B4-BE49-F238E27FC236}">
                <a16:creationId xmlns:a16="http://schemas.microsoft.com/office/drawing/2014/main" id="{357B0373-71B1-46B5-9884-E87156A9B0D5}"/>
              </a:ext>
            </a:extLst>
          </p:cNvPr>
          <p:cNvGrpSpPr/>
          <p:nvPr/>
        </p:nvGrpSpPr>
        <p:grpSpPr>
          <a:xfrm>
            <a:off x="750788" y="1484767"/>
            <a:ext cx="8177371" cy="1661886"/>
            <a:chOff x="440395" y="1484767"/>
            <a:chExt cx="8177371" cy="1661886"/>
          </a:xfrm>
        </p:grpSpPr>
        <p:sp>
          <p:nvSpPr>
            <p:cNvPr id="5" name="Obdélník 4">
              <a:extLst>
                <a:ext uri="{FF2B5EF4-FFF2-40B4-BE49-F238E27FC236}">
                  <a16:creationId xmlns:a16="http://schemas.microsoft.com/office/drawing/2014/main" id="{34F96A86-3B83-479E-8967-6FAE5E1E3B4E}"/>
                </a:ext>
              </a:extLst>
            </p:cNvPr>
            <p:cNvSpPr/>
            <p:nvPr/>
          </p:nvSpPr>
          <p:spPr>
            <a:xfrm>
              <a:off x="7459134" y="2165391"/>
              <a:ext cx="1158632" cy="251669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28" name="Skupina 27">
              <a:extLst>
                <a:ext uri="{FF2B5EF4-FFF2-40B4-BE49-F238E27FC236}">
                  <a16:creationId xmlns:a16="http://schemas.microsoft.com/office/drawing/2014/main" id="{21F2C524-7AD0-43C3-BB78-200F677B383B}"/>
                </a:ext>
              </a:extLst>
            </p:cNvPr>
            <p:cNvGrpSpPr/>
            <p:nvPr/>
          </p:nvGrpSpPr>
          <p:grpSpPr>
            <a:xfrm>
              <a:off x="440395" y="1484767"/>
              <a:ext cx="4741682" cy="1661886"/>
              <a:chOff x="6645896" y="1708216"/>
              <a:chExt cx="4741682" cy="1661886"/>
            </a:xfrm>
          </p:grpSpPr>
          <p:sp>
            <p:nvSpPr>
              <p:cNvPr id="3" name="TextovéPole 2">
                <a:extLst>
                  <a:ext uri="{FF2B5EF4-FFF2-40B4-BE49-F238E27FC236}">
                    <a16:creationId xmlns:a16="http://schemas.microsoft.com/office/drawing/2014/main" id="{0A00465C-01C4-4867-AEF6-E7F549224065}"/>
                  </a:ext>
                </a:extLst>
              </p:cNvPr>
              <p:cNvSpPr txBox="1"/>
              <p:nvPr/>
            </p:nvSpPr>
            <p:spPr>
              <a:xfrm>
                <a:off x="6752912" y="1754329"/>
                <a:ext cx="4527650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dirty="0" err="1"/>
                  <a:t>Effectiveness</a:t>
                </a:r>
                <a:endParaRPr lang="cs-CZ" dirty="0"/>
              </a:p>
              <a:p>
                <a:endParaRPr lang="cs-CZ" sz="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dirty="0" err="1"/>
                  <a:t>Efficiency</a:t>
                </a:r>
                <a:endParaRPr lang="cs-CZ" dirty="0"/>
              </a:p>
              <a:p>
                <a:endParaRPr lang="cs-CZ" sz="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dirty="0" err="1"/>
                  <a:t>Emotional</a:t>
                </a:r>
                <a:r>
                  <a:rPr lang="cs-CZ" dirty="0"/>
                  <a:t> </a:t>
                </a:r>
                <a:r>
                  <a:rPr lang="cs-CZ" dirty="0" err="1"/>
                  <a:t>satisfaction</a:t>
                </a:r>
                <a:endParaRPr lang="cs-CZ" dirty="0"/>
              </a:p>
              <a:p>
                <a:endParaRPr lang="cs-CZ" sz="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dirty="0" err="1"/>
                  <a:t>Relationship</a:t>
                </a:r>
                <a:r>
                  <a:rPr lang="cs-CZ" dirty="0"/>
                  <a:t> </a:t>
                </a:r>
                <a:r>
                  <a:rPr lang="cs-CZ" dirty="0" err="1"/>
                  <a:t>with</a:t>
                </a:r>
                <a:r>
                  <a:rPr lang="cs-CZ" dirty="0"/>
                  <a:t> </a:t>
                </a:r>
                <a:r>
                  <a:rPr lang="cs-CZ" dirty="0" err="1"/>
                  <a:t>the</a:t>
                </a:r>
                <a:r>
                  <a:rPr lang="cs-CZ" dirty="0"/>
                  <a:t> </a:t>
                </a:r>
                <a:r>
                  <a:rPr lang="cs-CZ" dirty="0" err="1"/>
                  <a:t>owner</a:t>
                </a:r>
                <a:r>
                  <a:rPr lang="cs-CZ" dirty="0"/>
                  <a:t> </a:t>
                </a:r>
                <a:r>
                  <a:rPr lang="cs-CZ" dirty="0" err="1"/>
                  <a:t>of</a:t>
                </a:r>
                <a:r>
                  <a:rPr lang="cs-CZ" dirty="0"/>
                  <a:t> </a:t>
                </a:r>
                <a:r>
                  <a:rPr lang="cs-CZ" dirty="0" err="1"/>
                  <a:t>the</a:t>
                </a:r>
                <a:r>
                  <a:rPr lang="cs-CZ" dirty="0"/>
                  <a:t> </a:t>
                </a:r>
                <a:r>
                  <a:rPr lang="cs-CZ" dirty="0" err="1"/>
                  <a:t>product</a:t>
                </a:r>
                <a:endParaRPr lang="cs-CZ" dirty="0"/>
              </a:p>
            </p:txBody>
          </p:sp>
          <p:sp>
            <p:nvSpPr>
              <p:cNvPr id="7" name="Obdélník: se zakulacenými rohy 6">
                <a:extLst>
                  <a:ext uri="{FF2B5EF4-FFF2-40B4-BE49-F238E27FC236}">
                    <a16:creationId xmlns:a16="http://schemas.microsoft.com/office/drawing/2014/main" id="{71E8CB40-3D19-47FD-9685-685F49B9CF65}"/>
                  </a:ext>
                </a:extLst>
              </p:cNvPr>
              <p:cNvSpPr/>
              <p:nvPr/>
            </p:nvSpPr>
            <p:spPr>
              <a:xfrm>
                <a:off x="6645896" y="1708216"/>
                <a:ext cx="4741682" cy="1661886"/>
              </a:xfrm>
              <a:prstGeom prst="roundRect">
                <a:avLst/>
              </a:prstGeom>
              <a:noFill/>
              <a:ln w="254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9" name="Přímá spojnice 8">
              <a:extLst>
                <a:ext uri="{FF2B5EF4-FFF2-40B4-BE49-F238E27FC236}">
                  <a16:creationId xmlns:a16="http://schemas.microsoft.com/office/drawing/2014/main" id="{00785EE7-1288-4700-80A2-D4703D02EC79}"/>
                </a:ext>
              </a:extLst>
            </p:cNvPr>
            <p:cNvCxnSpPr>
              <a:cxnSpLocks/>
            </p:cNvCxnSpPr>
            <p:nvPr/>
          </p:nvCxnSpPr>
          <p:spPr>
            <a:xfrm>
              <a:off x="5058561" y="1510018"/>
              <a:ext cx="2400573" cy="655373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10">
              <a:extLst>
                <a:ext uri="{FF2B5EF4-FFF2-40B4-BE49-F238E27FC236}">
                  <a16:creationId xmlns:a16="http://schemas.microsoft.com/office/drawing/2014/main" id="{5F7E080E-A048-4A11-8593-1348EE8B9B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75061" y="2417061"/>
              <a:ext cx="2384073" cy="680317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Obrázek 18">
            <a:extLst>
              <a:ext uri="{FF2B5EF4-FFF2-40B4-BE49-F238E27FC236}">
                <a16:creationId xmlns:a16="http://schemas.microsoft.com/office/drawing/2014/main" id="{F8058644-2B4E-4586-A395-99ED5B81E2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05" y="3529893"/>
            <a:ext cx="2986628" cy="2986628"/>
          </a:xfrm>
          <a:prstGeom prst="rect">
            <a:avLst/>
          </a:prstGeom>
        </p:spPr>
      </p:pic>
      <p:sp>
        <p:nvSpPr>
          <p:cNvPr id="22" name="TextovéPole 21">
            <a:extLst>
              <a:ext uri="{FF2B5EF4-FFF2-40B4-BE49-F238E27FC236}">
                <a16:creationId xmlns:a16="http://schemas.microsoft.com/office/drawing/2014/main" id="{A05D7843-546B-4F3E-8F77-FAB7DFC33BA3}"/>
              </a:ext>
            </a:extLst>
          </p:cNvPr>
          <p:cNvSpPr txBox="1"/>
          <p:nvPr/>
        </p:nvSpPr>
        <p:spPr>
          <a:xfrm>
            <a:off x="4265082" y="285097"/>
            <a:ext cx="32871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800" b="1" dirty="0" err="1"/>
              <a:t>What</a:t>
            </a:r>
            <a:r>
              <a:rPr lang="cs-CZ" sz="4800" b="1" dirty="0"/>
              <a:t> </a:t>
            </a:r>
            <a:r>
              <a:rPr lang="cs-CZ" sz="4800" b="1" dirty="0" err="1"/>
              <a:t>is</a:t>
            </a:r>
            <a:r>
              <a:rPr lang="cs-CZ" sz="4800" b="1" dirty="0"/>
              <a:t> UX?</a:t>
            </a:r>
          </a:p>
        </p:txBody>
      </p:sp>
      <p:grpSp>
        <p:nvGrpSpPr>
          <p:cNvPr id="27" name="Skupina 26">
            <a:extLst>
              <a:ext uri="{FF2B5EF4-FFF2-40B4-BE49-F238E27FC236}">
                <a16:creationId xmlns:a16="http://schemas.microsoft.com/office/drawing/2014/main" id="{10846CF3-ED2D-41B3-9184-5E5D2DE60CB5}"/>
              </a:ext>
            </a:extLst>
          </p:cNvPr>
          <p:cNvGrpSpPr/>
          <p:nvPr/>
        </p:nvGrpSpPr>
        <p:grpSpPr>
          <a:xfrm>
            <a:off x="10936669" y="6330054"/>
            <a:ext cx="1148696" cy="462496"/>
            <a:chOff x="10936669" y="6330054"/>
            <a:chExt cx="1148696" cy="462496"/>
          </a:xfrm>
        </p:grpSpPr>
        <p:sp>
          <p:nvSpPr>
            <p:cNvPr id="24" name="TextovéPole 23">
              <a:extLst>
                <a:ext uri="{FF2B5EF4-FFF2-40B4-BE49-F238E27FC236}">
                  <a16:creationId xmlns:a16="http://schemas.microsoft.com/office/drawing/2014/main" id="{D2157B41-E52D-445E-9D8E-28312C477A73}"/>
                </a:ext>
              </a:extLst>
            </p:cNvPr>
            <p:cNvSpPr txBox="1"/>
            <p:nvPr/>
          </p:nvSpPr>
          <p:spPr>
            <a:xfrm>
              <a:off x="10936669" y="6423218"/>
              <a:ext cx="82071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cs-CZ" sz="1800" dirty="0">
                  <a:solidFill>
                    <a:schemeClr val="accent6">
                      <a:lumMod val="50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Part 1</a:t>
              </a:r>
              <a:endParaRPr lang="cs-CZ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cxnSp>
          <p:nvCxnSpPr>
            <p:cNvPr id="25" name="Přímá spojnice 24">
              <a:extLst>
                <a:ext uri="{FF2B5EF4-FFF2-40B4-BE49-F238E27FC236}">
                  <a16:creationId xmlns:a16="http://schemas.microsoft.com/office/drawing/2014/main" id="{9894F813-0827-4AAD-A40A-63FED23DC6F5}"/>
                </a:ext>
              </a:extLst>
            </p:cNvPr>
            <p:cNvCxnSpPr/>
            <p:nvPr/>
          </p:nvCxnSpPr>
          <p:spPr>
            <a:xfrm>
              <a:off x="10961517" y="6330054"/>
              <a:ext cx="1123848" cy="0"/>
            </a:xfrm>
            <a:prstGeom prst="line">
              <a:avLst/>
            </a:prstGeom>
            <a:ln w="66675" cmpd="thinThick">
              <a:solidFill>
                <a:schemeClr val="accent6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3082" name="Picture 10" descr="Dumbbells PNG Clip Art Image | Gallery Yopriceville - High-Quality Images  and Transparent PNG Free Clipart">
              <a:extLst>
                <a:ext uri="{FF2B5EF4-FFF2-40B4-BE49-F238E27FC236}">
                  <a16:creationId xmlns:a16="http://schemas.microsoft.com/office/drawing/2014/main" id="{51B19052-4CA2-4BAF-99E5-588684F5F8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59986" y="6522808"/>
              <a:ext cx="425379" cy="170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7389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D6BC6880-004D-4324-9471-FCC1DDD84690}"/>
              </a:ext>
            </a:extLst>
          </p:cNvPr>
          <p:cNvSpPr txBox="1"/>
          <p:nvPr/>
        </p:nvSpPr>
        <p:spPr>
          <a:xfrm>
            <a:off x="5457922" y="806407"/>
            <a:ext cx="644072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 err="1"/>
              <a:t>Interaction</a:t>
            </a:r>
            <a:r>
              <a:rPr lang="cs-CZ" sz="1400" b="1" dirty="0"/>
              <a:t> Design</a:t>
            </a:r>
          </a:p>
          <a:p>
            <a:r>
              <a:rPr lang="cs-CZ" sz="1400" dirty="0"/>
              <a:t>       </a:t>
            </a:r>
            <a:r>
              <a:rPr lang="cs-CZ" sz="1400" dirty="0" err="1"/>
              <a:t>Interacion</a:t>
            </a:r>
            <a:r>
              <a:rPr lang="cs-CZ" sz="1400" dirty="0"/>
              <a:t> </a:t>
            </a:r>
            <a:r>
              <a:rPr lang="cs-CZ" sz="1400" dirty="0" err="1"/>
              <a:t>is</a:t>
            </a:r>
            <a:r>
              <a:rPr lang="cs-CZ" sz="1400" dirty="0"/>
              <a:t> </a:t>
            </a:r>
            <a:r>
              <a:rPr lang="cs-CZ" sz="1400" dirty="0" err="1"/>
              <a:t>every</a:t>
            </a:r>
            <a:r>
              <a:rPr lang="cs-CZ" sz="1400" dirty="0"/>
              <a:t> </a:t>
            </a:r>
            <a:r>
              <a:rPr lang="cs-CZ" sz="1400" dirty="0" err="1"/>
              <a:t>action</a:t>
            </a:r>
            <a:r>
              <a:rPr lang="cs-CZ" sz="1400" dirty="0"/>
              <a:t> </a:t>
            </a:r>
            <a:r>
              <a:rPr lang="cs-CZ" sz="1400" dirty="0" err="1"/>
              <a:t>taken</a:t>
            </a:r>
            <a:r>
              <a:rPr lang="cs-CZ" sz="1400" dirty="0"/>
              <a:t> by </a:t>
            </a:r>
            <a:r>
              <a:rPr lang="cs-CZ" sz="1400" dirty="0" err="1"/>
              <a:t>the</a:t>
            </a:r>
            <a:r>
              <a:rPr lang="cs-CZ" sz="1400" dirty="0"/>
              <a:t> user </a:t>
            </a:r>
            <a:r>
              <a:rPr lang="cs-CZ" sz="1400" dirty="0" err="1"/>
              <a:t>while</a:t>
            </a:r>
            <a:r>
              <a:rPr lang="cs-CZ" sz="1400" dirty="0"/>
              <a:t> </a:t>
            </a:r>
            <a:r>
              <a:rPr lang="cs-CZ" sz="1400" dirty="0" err="1"/>
              <a:t>using</a:t>
            </a:r>
            <a:r>
              <a:rPr lang="cs-CZ" sz="1400" dirty="0"/>
              <a:t> </a:t>
            </a:r>
            <a:r>
              <a:rPr lang="cs-CZ" sz="1400" dirty="0" err="1"/>
              <a:t>the</a:t>
            </a:r>
            <a:r>
              <a:rPr lang="cs-CZ" sz="1400" dirty="0"/>
              <a:t> </a:t>
            </a:r>
            <a:r>
              <a:rPr lang="cs-CZ" sz="1400" dirty="0" err="1"/>
              <a:t>product</a:t>
            </a:r>
            <a:r>
              <a:rPr lang="cs-CZ" sz="1400" dirty="0"/>
              <a:t>. </a:t>
            </a:r>
          </a:p>
          <a:p>
            <a:r>
              <a:rPr lang="cs-CZ" sz="1400" dirty="0"/>
              <a:t>       </a:t>
            </a:r>
            <a:r>
              <a:rPr lang="cs-CZ" sz="1400" dirty="0" err="1"/>
              <a:t>Rationale</a:t>
            </a:r>
            <a:r>
              <a:rPr lang="cs-CZ" sz="1400" dirty="0"/>
              <a:t>: positive and </a:t>
            </a:r>
            <a:r>
              <a:rPr lang="cs-CZ" sz="1400" dirty="0" err="1"/>
              <a:t>engaging</a:t>
            </a:r>
            <a:r>
              <a:rPr lang="cs-CZ" sz="1400" dirty="0"/>
              <a:t> </a:t>
            </a:r>
            <a:r>
              <a:rPr lang="cs-CZ" sz="1400" dirty="0" err="1"/>
              <a:t>experience</a:t>
            </a:r>
            <a:endParaRPr lang="cs-CZ" sz="1400" dirty="0"/>
          </a:p>
          <a:p>
            <a:endParaRPr lang="cs-CZ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 err="1"/>
              <a:t>Information</a:t>
            </a:r>
            <a:r>
              <a:rPr lang="cs-CZ" sz="1400" b="1" dirty="0"/>
              <a:t> </a:t>
            </a:r>
            <a:r>
              <a:rPr lang="cs-CZ" sz="1400" b="1" dirty="0" err="1"/>
              <a:t>Architecture</a:t>
            </a:r>
            <a:endParaRPr lang="cs-CZ" sz="1400" b="1" dirty="0"/>
          </a:p>
          <a:p>
            <a:r>
              <a:rPr lang="cs-CZ" sz="1400" dirty="0"/>
              <a:t>       </a:t>
            </a:r>
            <a:r>
              <a:rPr lang="cs-CZ" sz="1400" dirty="0" err="1"/>
              <a:t>Creation</a:t>
            </a:r>
            <a:r>
              <a:rPr lang="cs-CZ" sz="1400" dirty="0"/>
              <a:t> </a:t>
            </a:r>
            <a:r>
              <a:rPr lang="cs-CZ" sz="1400" dirty="0" err="1"/>
              <a:t>of</a:t>
            </a:r>
            <a:r>
              <a:rPr lang="cs-CZ" sz="1400" dirty="0"/>
              <a:t> </a:t>
            </a:r>
            <a:r>
              <a:rPr lang="cs-CZ" sz="1400" dirty="0" err="1"/>
              <a:t>structure</a:t>
            </a:r>
            <a:r>
              <a:rPr lang="cs-CZ" sz="1400" dirty="0"/>
              <a:t> </a:t>
            </a:r>
            <a:r>
              <a:rPr lang="cs-CZ" sz="1400" dirty="0" err="1"/>
              <a:t>of</a:t>
            </a:r>
            <a:r>
              <a:rPr lang="cs-CZ" sz="1400" dirty="0"/>
              <a:t> </a:t>
            </a:r>
            <a:r>
              <a:rPr lang="cs-CZ" sz="1400" dirty="0" err="1"/>
              <a:t>the</a:t>
            </a:r>
            <a:r>
              <a:rPr lang="cs-CZ" sz="1400" dirty="0"/>
              <a:t> </a:t>
            </a:r>
            <a:r>
              <a:rPr lang="cs-CZ" sz="1400" dirty="0" err="1"/>
              <a:t>product</a:t>
            </a:r>
            <a:r>
              <a:rPr lang="cs-CZ" sz="1400" dirty="0"/>
              <a:t>, </a:t>
            </a:r>
            <a:r>
              <a:rPr lang="cs-CZ" sz="1400" dirty="0" err="1"/>
              <a:t>organizing</a:t>
            </a:r>
            <a:r>
              <a:rPr lang="cs-CZ" sz="1400" dirty="0"/>
              <a:t> </a:t>
            </a:r>
            <a:r>
              <a:rPr lang="cs-CZ" sz="1400" dirty="0" err="1"/>
              <a:t>information</a:t>
            </a:r>
            <a:r>
              <a:rPr lang="cs-CZ" sz="1400" dirty="0"/>
              <a:t> on </a:t>
            </a:r>
            <a:r>
              <a:rPr lang="cs-CZ" sz="1400" dirty="0" err="1"/>
              <a:t>where</a:t>
            </a:r>
            <a:r>
              <a:rPr lang="cs-CZ" sz="1400" dirty="0"/>
              <a:t> </a:t>
            </a:r>
            <a:r>
              <a:rPr lang="cs-CZ" sz="1400" dirty="0" err="1"/>
              <a:t>the</a:t>
            </a:r>
            <a:r>
              <a:rPr lang="cs-CZ" sz="1400" dirty="0"/>
              <a:t> user </a:t>
            </a:r>
            <a:r>
              <a:rPr lang="cs-CZ" sz="1400" dirty="0" err="1"/>
              <a:t>is</a:t>
            </a:r>
            <a:r>
              <a:rPr lang="cs-CZ" sz="1400" dirty="0"/>
              <a:t>, </a:t>
            </a:r>
          </a:p>
          <a:p>
            <a:r>
              <a:rPr lang="cs-CZ" sz="1400" dirty="0"/>
              <a:t>       and </a:t>
            </a:r>
            <a:r>
              <a:rPr lang="cs-CZ" sz="1400" dirty="0" err="1"/>
              <a:t>what</a:t>
            </a:r>
            <a:r>
              <a:rPr lang="cs-CZ" sz="1400" dirty="0"/>
              <a:t> </a:t>
            </a:r>
            <a:r>
              <a:rPr lang="cs-CZ" sz="1400" dirty="0" err="1"/>
              <a:t>they</a:t>
            </a:r>
            <a:r>
              <a:rPr lang="cs-CZ" sz="1400" dirty="0"/>
              <a:t> </a:t>
            </a:r>
            <a:r>
              <a:rPr lang="cs-CZ" sz="1400" dirty="0" err="1"/>
              <a:t>need</a:t>
            </a:r>
            <a:r>
              <a:rPr lang="cs-CZ" sz="1400" dirty="0"/>
              <a:t> to do to </a:t>
            </a:r>
            <a:r>
              <a:rPr lang="cs-CZ" sz="1400" dirty="0" err="1"/>
              <a:t>complete</a:t>
            </a:r>
            <a:r>
              <a:rPr lang="cs-CZ" sz="1400" dirty="0"/>
              <a:t> </a:t>
            </a:r>
            <a:r>
              <a:rPr lang="cs-CZ" sz="1400" dirty="0" err="1"/>
              <a:t>their</a:t>
            </a:r>
            <a:r>
              <a:rPr lang="cs-CZ" sz="1400" dirty="0"/>
              <a:t> </a:t>
            </a:r>
            <a:r>
              <a:rPr lang="cs-CZ" sz="1400" dirty="0" err="1"/>
              <a:t>task</a:t>
            </a:r>
            <a:r>
              <a:rPr lang="cs-CZ" sz="1400" dirty="0"/>
              <a:t>. </a:t>
            </a:r>
          </a:p>
          <a:p>
            <a:r>
              <a:rPr lang="cs-CZ" sz="1400" dirty="0"/>
              <a:t>       </a:t>
            </a:r>
            <a:r>
              <a:rPr lang="cs-CZ" sz="1400" dirty="0" err="1"/>
              <a:t>Rationale</a:t>
            </a:r>
            <a:r>
              <a:rPr lang="cs-CZ" sz="1400" dirty="0"/>
              <a:t>: </a:t>
            </a:r>
            <a:r>
              <a:rPr lang="cs-CZ" sz="1400" dirty="0" err="1"/>
              <a:t>clarity</a:t>
            </a:r>
            <a:endParaRPr lang="cs-CZ" sz="1400" dirty="0"/>
          </a:p>
          <a:p>
            <a:endParaRPr lang="cs-CZ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 err="1"/>
              <a:t>Visual</a:t>
            </a:r>
            <a:r>
              <a:rPr lang="cs-CZ" sz="1400" b="1" dirty="0"/>
              <a:t> Design</a:t>
            </a:r>
          </a:p>
          <a:p>
            <a:r>
              <a:rPr lang="cs-CZ" sz="1400" b="1" dirty="0"/>
              <a:t>       </a:t>
            </a:r>
            <a:r>
              <a:rPr lang="cs-CZ" sz="1400" dirty="0" err="1"/>
              <a:t>Anything</a:t>
            </a:r>
            <a:r>
              <a:rPr lang="cs-CZ" sz="1400" dirty="0"/>
              <a:t> </a:t>
            </a:r>
            <a:r>
              <a:rPr lang="cs-CZ" sz="1400" dirty="0" err="1"/>
              <a:t>that</a:t>
            </a:r>
            <a:r>
              <a:rPr lang="cs-CZ" sz="1400" dirty="0"/>
              <a:t> </a:t>
            </a:r>
            <a:r>
              <a:rPr lang="cs-CZ" sz="1400" dirty="0" err="1"/>
              <a:t>the</a:t>
            </a:r>
            <a:r>
              <a:rPr lang="cs-CZ" sz="1400" dirty="0"/>
              <a:t> user </a:t>
            </a:r>
            <a:r>
              <a:rPr lang="cs-CZ" sz="1400" dirty="0" err="1"/>
              <a:t>sees</a:t>
            </a:r>
            <a:r>
              <a:rPr lang="cs-CZ" sz="1400" dirty="0"/>
              <a:t> </a:t>
            </a:r>
            <a:r>
              <a:rPr lang="cs-CZ" sz="1400" dirty="0" err="1"/>
              <a:t>while</a:t>
            </a:r>
            <a:r>
              <a:rPr lang="cs-CZ" sz="1400" dirty="0"/>
              <a:t> </a:t>
            </a:r>
            <a:r>
              <a:rPr lang="cs-CZ" sz="1400" dirty="0" err="1"/>
              <a:t>interacting</a:t>
            </a:r>
            <a:r>
              <a:rPr lang="cs-CZ" sz="1400" dirty="0"/>
              <a:t> </a:t>
            </a:r>
            <a:r>
              <a:rPr lang="cs-CZ" sz="1400" dirty="0" err="1"/>
              <a:t>with</a:t>
            </a:r>
            <a:r>
              <a:rPr lang="cs-CZ" sz="1400" dirty="0"/>
              <a:t> </a:t>
            </a:r>
            <a:r>
              <a:rPr lang="cs-CZ" sz="1400" dirty="0" err="1"/>
              <a:t>the</a:t>
            </a:r>
            <a:r>
              <a:rPr lang="cs-CZ" sz="1400" dirty="0"/>
              <a:t> </a:t>
            </a:r>
            <a:r>
              <a:rPr lang="cs-CZ" sz="1400" dirty="0" err="1"/>
              <a:t>product</a:t>
            </a:r>
            <a:r>
              <a:rPr lang="cs-CZ" sz="1400" dirty="0"/>
              <a:t>.      </a:t>
            </a:r>
          </a:p>
          <a:p>
            <a:r>
              <a:rPr lang="cs-CZ" sz="1400" dirty="0"/>
              <a:t>       </a:t>
            </a:r>
            <a:r>
              <a:rPr lang="cs-CZ" sz="1400" dirty="0" err="1"/>
              <a:t>Rationale</a:t>
            </a:r>
            <a:r>
              <a:rPr lang="cs-CZ" sz="1400" dirty="0"/>
              <a:t>: </a:t>
            </a:r>
            <a:r>
              <a:rPr lang="cs-CZ" sz="1400" dirty="0" err="1"/>
              <a:t>good</a:t>
            </a:r>
            <a:r>
              <a:rPr lang="cs-CZ" sz="1400" dirty="0"/>
              <a:t> </a:t>
            </a:r>
            <a:r>
              <a:rPr lang="cs-CZ" sz="1400" dirty="0" err="1"/>
              <a:t>first</a:t>
            </a:r>
            <a:r>
              <a:rPr lang="cs-CZ" sz="1400" dirty="0"/>
              <a:t> </a:t>
            </a:r>
            <a:r>
              <a:rPr lang="cs-CZ" sz="1400" dirty="0" err="1"/>
              <a:t>impression</a:t>
            </a:r>
            <a:r>
              <a:rPr lang="cs-CZ" sz="1400" dirty="0"/>
              <a:t>, </a:t>
            </a:r>
            <a:r>
              <a:rPr lang="cs-CZ" sz="1400" dirty="0" err="1"/>
              <a:t>credibility</a:t>
            </a:r>
            <a:endParaRPr lang="cs-CZ" sz="1400" dirty="0"/>
          </a:p>
          <a:p>
            <a:endParaRPr lang="cs-CZ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 err="1"/>
              <a:t>Functionality</a:t>
            </a:r>
            <a:endParaRPr lang="cs-CZ" sz="1400" b="1" dirty="0"/>
          </a:p>
          <a:p>
            <a:r>
              <a:rPr lang="cs-CZ" sz="1400" b="1" dirty="0"/>
              <a:t>       </a:t>
            </a:r>
            <a:r>
              <a:rPr lang="cs-CZ" sz="1400" dirty="0" err="1"/>
              <a:t>Product</a:t>
            </a:r>
            <a:r>
              <a:rPr lang="cs-CZ" sz="1400" dirty="0"/>
              <a:t> </a:t>
            </a:r>
            <a:r>
              <a:rPr lang="cs-CZ" sz="1400" dirty="0" err="1"/>
              <a:t>must</a:t>
            </a:r>
            <a:r>
              <a:rPr lang="cs-CZ" sz="1400" dirty="0"/>
              <a:t> </a:t>
            </a:r>
            <a:r>
              <a:rPr lang="cs-CZ" sz="1400" dirty="0" err="1"/>
              <a:t>allow</a:t>
            </a:r>
            <a:r>
              <a:rPr lang="cs-CZ" sz="1400" dirty="0"/>
              <a:t> </a:t>
            </a:r>
            <a:r>
              <a:rPr lang="cs-CZ" sz="1400" dirty="0" err="1"/>
              <a:t>the</a:t>
            </a:r>
            <a:r>
              <a:rPr lang="cs-CZ" sz="1400" dirty="0"/>
              <a:t> user to </a:t>
            </a:r>
            <a:r>
              <a:rPr lang="cs-CZ" sz="1400" dirty="0" err="1"/>
              <a:t>complete</a:t>
            </a:r>
            <a:r>
              <a:rPr lang="cs-CZ" sz="1400" dirty="0"/>
              <a:t> </a:t>
            </a:r>
            <a:r>
              <a:rPr lang="cs-CZ" sz="1400" dirty="0" err="1"/>
              <a:t>their</a:t>
            </a:r>
            <a:r>
              <a:rPr lang="cs-CZ" sz="1400" dirty="0"/>
              <a:t> </a:t>
            </a:r>
            <a:r>
              <a:rPr lang="cs-CZ" sz="1400" dirty="0" err="1"/>
              <a:t>desired</a:t>
            </a:r>
            <a:r>
              <a:rPr lang="cs-CZ" sz="1400" dirty="0"/>
              <a:t> </a:t>
            </a:r>
            <a:r>
              <a:rPr lang="cs-CZ" sz="1400" dirty="0" err="1"/>
              <a:t>action</a:t>
            </a:r>
            <a:r>
              <a:rPr lang="cs-CZ" sz="1400" dirty="0"/>
              <a:t>. </a:t>
            </a:r>
          </a:p>
          <a:p>
            <a:r>
              <a:rPr lang="cs-CZ" sz="1400" dirty="0"/>
              <a:t>       </a:t>
            </a:r>
            <a:r>
              <a:rPr lang="cs-CZ" sz="1400" dirty="0" err="1"/>
              <a:t>Rationale</a:t>
            </a:r>
            <a:r>
              <a:rPr lang="cs-CZ" sz="1400" dirty="0"/>
              <a:t>: </a:t>
            </a:r>
            <a:r>
              <a:rPr lang="cs-CZ" sz="1400" dirty="0" err="1"/>
              <a:t>users</a:t>
            </a:r>
            <a:r>
              <a:rPr lang="cs-CZ" sz="1400" dirty="0"/>
              <a:t> abandon </a:t>
            </a:r>
            <a:r>
              <a:rPr lang="cs-CZ" sz="1400" dirty="0" err="1"/>
              <a:t>the</a:t>
            </a:r>
            <a:r>
              <a:rPr lang="cs-CZ" sz="1400" dirty="0"/>
              <a:t> </a:t>
            </a:r>
            <a:r>
              <a:rPr lang="cs-CZ" sz="1400" dirty="0" err="1"/>
              <a:t>malfunctioning</a:t>
            </a:r>
            <a:r>
              <a:rPr lang="cs-CZ" sz="1400" dirty="0"/>
              <a:t> </a:t>
            </a:r>
            <a:r>
              <a:rPr lang="cs-CZ" sz="1400" dirty="0" err="1"/>
              <a:t>process</a:t>
            </a:r>
            <a:endParaRPr lang="cs-CZ" sz="1400" dirty="0"/>
          </a:p>
          <a:p>
            <a:endParaRPr lang="cs-CZ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 err="1"/>
              <a:t>Usability</a:t>
            </a:r>
            <a:endParaRPr lang="cs-CZ" sz="1400" b="1" dirty="0"/>
          </a:p>
          <a:p>
            <a:r>
              <a:rPr lang="cs-CZ" sz="1400" dirty="0"/>
              <a:t>       </a:t>
            </a:r>
            <a:r>
              <a:rPr lang="cs-CZ" sz="1400" dirty="0" err="1"/>
              <a:t>The</a:t>
            </a:r>
            <a:r>
              <a:rPr lang="cs-CZ" sz="1400" dirty="0"/>
              <a:t> user </a:t>
            </a:r>
            <a:r>
              <a:rPr lang="cs-CZ" sz="1400" dirty="0" err="1"/>
              <a:t>should</a:t>
            </a:r>
            <a:r>
              <a:rPr lang="cs-CZ" sz="1400" dirty="0"/>
              <a:t> not </a:t>
            </a:r>
            <a:r>
              <a:rPr lang="cs-CZ" sz="1400" dirty="0" err="1"/>
              <a:t>spend</a:t>
            </a:r>
            <a:r>
              <a:rPr lang="cs-CZ" sz="1400" dirty="0"/>
              <a:t> any </a:t>
            </a:r>
            <a:r>
              <a:rPr lang="cs-CZ" sz="1400" dirty="0" err="1"/>
              <a:t>time</a:t>
            </a:r>
            <a:r>
              <a:rPr lang="cs-CZ" sz="1400" dirty="0"/>
              <a:t> on </a:t>
            </a:r>
            <a:r>
              <a:rPr lang="cs-CZ" sz="1400" dirty="0" err="1"/>
              <a:t>figuring</a:t>
            </a:r>
            <a:r>
              <a:rPr lang="cs-CZ" sz="1400" dirty="0"/>
              <a:t> </a:t>
            </a:r>
            <a:r>
              <a:rPr lang="cs-CZ" sz="1400" dirty="0" err="1"/>
              <a:t>out</a:t>
            </a:r>
            <a:r>
              <a:rPr lang="cs-CZ" sz="1400" dirty="0"/>
              <a:t> </a:t>
            </a:r>
            <a:r>
              <a:rPr lang="cs-CZ" sz="1400" dirty="0" err="1"/>
              <a:t>how</a:t>
            </a:r>
            <a:r>
              <a:rPr lang="cs-CZ" sz="1400" dirty="0"/>
              <a:t> to use </a:t>
            </a:r>
            <a:r>
              <a:rPr lang="cs-CZ" sz="1400" dirty="0" err="1"/>
              <a:t>the</a:t>
            </a:r>
            <a:r>
              <a:rPr lang="cs-CZ" sz="1400" dirty="0"/>
              <a:t> </a:t>
            </a:r>
            <a:r>
              <a:rPr lang="cs-CZ" sz="1400" dirty="0" err="1"/>
              <a:t>product</a:t>
            </a:r>
            <a:r>
              <a:rPr lang="cs-CZ" sz="1400" dirty="0"/>
              <a:t>.    </a:t>
            </a:r>
          </a:p>
          <a:p>
            <a:r>
              <a:rPr lang="cs-CZ" sz="1400" dirty="0"/>
              <a:t>       </a:t>
            </a:r>
            <a:r>
              <a:rPr lang="cs-CZ" sz="1400" dirty="0" err="1"/>
              <a:t>Rationale</a:t>
            </a:r>
            <a:r>
              <a:rPr lang="cs-CZ" sz="1400" dirty="0"/>
              <a:t>: </a:t>
            </a:r>
            <a:r>
              <a:rPr lang="cs-CZ" sz="1400" dirty="0" err="1"/>
              <a:t>effortless</a:t>
            </a:r>
            <a:r>
              <a:rPr lang="cs-CZ" sz="1400" dirty="0"/>
              <a:t> </a:t>
            </a:r>
            <a:r>
              <a:rPr lang="cs-CZ" sz="1400" dirty="0" err="1"/>
              <a:t>usage</a:t>
            </a:r>
            <a:r>
              <a:rPr lang="cs-CZ" sz="1400" dirty="0"/>
              <a:t> </a:t>
            </a:r>
            <a:r>
              <a:rPr lang="cs-CZ" sz="1400" dirty="0" err="1"/>
              <a:t>of</a:t>
            </a:r>
            <a:r>
              <a:rPr lang="cs-CZ" sz="1400" dirty="0"/>
              <a:t> </a:t>
            </a:r>
            <a:r>
              <a:rPr lang="cs-CZ" sz="1400" dirty="0" err="1"/>
              <a:t>the</a:t>
            </a:r>
            <a:r>
              <a:rPr lang="cs-CZ" sz="1400" dirty="0"/>
              <a:t> </a:t>
            </a:r>
            <a:r>
              <a:rPr lang="cs-CZ" sz="1400" dirty="0" err="1"/>
              <a:t>system</a:t>
            </a:r>
            <a:endParaRPr lang="cs-CZ" sz="1400" dirty="0"/>
          </a:p>
          <a:p>
            <a:endParaRPr lang="cs-CZ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 err="1"/>
              <a:t>Typography</a:t>
            </a:r>
            <a:endParaRPr lang="cs-CZ" sz="1400" b="1" dirty="0"/>
          </a:p>
          <a:p>
            <a:r>
              <a:rPr lang="cs-CZ" sz="1400" b="1" dirty="0"/>
              <a:t>       </a:t>
            </a:r>
            <a:r>
              <a:rPr lang="cs-CZ" sz="1400" dirty="0" err="1"/>
              <a:t>Rationale</a:t>
            </a:r>
            <a:r>
              <a:rPr lang="cs-CZ" sz="1400" dirty="0"/>
              <a:t>: </a:t>
            </a:r>
            <a:r>
              <a:rPr lang="cs-CZ" sz="1400" dirty="0" err="1"/>
              <a:t>consistent</a:t>
            </a:r>
            <a:r>
              <a:rPr lang="cs-CZ" sz="1400" dirty="0"/>
              <a:t> and </a:t>
            </a:r>
            <a:r>
              <a:rPr lang="cs-CZ" sz="1400" dirty="0" err="1"/>
              <a:t>accessible</a:t>
            </a:r>
            <a:r>
              <a:rPr lang="cs-CZ" sz="1400" dirty="0"/>
              <a:t> </a:t>
            </a:r>
            <a:r>
              <a:rPr lang="cs-CZ" sz="1400" dirty="0" err="1"/>
              <a:t>visual</a:t>
            </a:r>
            <a:r>
              <a:rPr lang="cs-CZ" sz="1400" dirty="0"/>
              <a:t> </a:t>
            </a:r>
            <a:r>
              <a:rPr lang="cs-CZ" sz="1400" dirty="0" err="1"/>
              <a:t>language</a:t>
            </a:r>
            <a:endParaRPr lang="cs-CZ" sz="1400" dirty="0"/>
          </a:p>
          <a:p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/>
              <a:t>User Interface</a:t>
            </a:r>
          </a:p>
          <a:p>
            <a:endParaRPr lang="cs-CZ" sz="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 err="1"/>
              <a:t>Content</a:t>
            </a:r>
            <a:r>
              <a:rPr lang="cs-CZ" sz="1400" b="1" dirty="0"/>
              <a:t> </a:t>
            </a:r>
            <a:r>
              <a:rPr lang="cs-CZ" sz="1400" b="1" dirty="0" err="1"/>
              <a:t>Strategy</a:t>
            </a:r>
            <a:r>
              <a:rPr lang="cs-CZ" sz="1400" dirty="0"/>
              <a:t> </a:t>
            </a:r>
          </a:p>
          <a:p>
            <a:r>
              <a:rPr lang="cs-CZ" sz="1400" dirty="0"/>
              <a:t>       </a:t>
            </a:r>
            <a:r>
              <a:rPr lang="cs-CZ" sz="1400" dirty="0" err="1"/>
              <a:t>Clear</a:t>
            </a:r>
            <a:r>
              <a:rPr lang="cs-CZ" sz="1400" dirty="0"/>
              <a:t>, </a:t>
            </a:r>
            <a:r>
              <a:rPr lang="cs-CZ" sz="1400" dirty="0" err="1"/>
              <a:t>concise</a:t>
            </a:r>
            <a:r>
              <a:rPr lang="cs-CZ" sz="1400" dirty="0"/>
              <a:t>, </a:t>
            </a:r>
            <a:r>
              <a:rPr lang="cs-CZ" sz="1400" dirty="0" err="1"/>
              <a:t>engaging</a:t>
            </a:r>
            <a:r>
              <a:rPr lang="cs-CZ" sz="1400" dirty="0"/>
              <a:t> </a:t>
            </a:r>
            <a:r>
              <a:rPr lang="cs-CZ" sz="1400" dirty="0" err="1"/>
              <a:t>content</a:t>
            </a:r>
            <a:r>
              <a:rPr lang="cs-CZ" sz="1400" dirty="0"/>
              <a:t> </a:t>
            </a:r>
            <a:r>
              <a:rPr lang="cs-CZ" sz="1400" dirty="0" err="1"/>
              <a:t>is</a:t>
            </a:r>
            <a:r>
              <a:rPr lang="cs-CZ" sz="1400" dirty="0"/>
              <a:t> </a:t>
            </a:r>
            <a:r>
              <a:rPr lang="cs-CZ" sz="1400" dirty="0" err="1"/>
              <a:t>best</a:t>
            </a:r>
            <a:r>
              <a:rPr lang="cs-CZ" sz="1400" dirty="0"/>
              <a:t> </a:t>
            </a:r>
            <a:r>
              <a:rPr lang="cs-CZ" sz="1400" dirty="0" err="1"/>
              <a:t>way</a:t>
            </a:r>
            <a:r>
              <a:rPr lang="cs-CZ" sz="1400" dirty="0"/>
              <a:t> to </a:t>
            </a:r>
            <a:r>
              <a:rPr lang="cs-CZ" sz="1400" dirty="0" err="1"/>
              <a:t>deliver</a:t>
            </a:r>
            <a:r>
              <a:rPr lang="cs-CZ" sz="1400" dirty="0"/>
              <a:t> </a:t>
            </a:r>
            <a:r>
              <a:rPr lang="cs-CZ" sz="1400" dirty="0" err="1"/>
              <a:t>meaningful</a:t>
            </a:r>
            <a:r>
              <a:rPr lang="cs-CZ" sz="1400" dirty="0"/>
              <a:t> </a:t>
            </a:r>
            <a:r>
              <a:rPr lang="cs-CZ" sz="1400" dirty="0" err="1"/>
              <a:t>info</a:t>
            </a:r>
            <a:r>
              <a:rPr lang="cs-CZ" sz="1400" dirty="0"/>
              <a:t> to </a:t>
            </a:r>
            <a:r>
              <a:rPr lang="cs-CZ" sz="1400" dirty="0" err="1"/>
              <a:t>the</a:t>
            </a:r>
            <a:r>
              <a:rPr lang="cs-CZ" sz="1400" dirty="0"/>
              <a:t> user.   </a:t>
            </a:r>
          </a:p>
          <a:p>
            <a:r>
              <a:rPr lang="cs-CZ" sz="1400" dirty="0"/>
              <a:t>       </a:t>
            </a:r>
            <a:r>
              <a:rPr lang="cs-CZ" sz="1400" dirty="0" err="1"/>
              <a:t>Rationale</a:t>
            </a:r>
            <a:r>
              <a:rPr lang="cs-CZ" sz="1400" dirty="0"/>
              <a:t>: </a:t>
            </a:r>
            <a:r>
              <a:rPr lang="cs-CZ" sz="1400" dirty="0" err="1"/>
              <a:t>helps</a:t>
            </a:r>
            <a:r>
              <a:rPr lang="cs-CZ" sz="1400" dirty="0"/>
              <a:t> to build a long-term </a:t>
            </a:r>
            <a:r>
              <a:rPr lang="cs-CZ" sz="1400" dirty="0" err="1"/>
              <a:t>relationship</a:t>
            </a:r>
            <a:r>
              <a:rPr lang="cs-CZ" sz="1400" dirty="0"/>
              <a:t> </a:t>
            </a:r>
            <a:r>
              <a:rPr lang="cs-CZ" sz="1400" dirty="0" err="1"/>
              <a:t>with</a:t>
            </a:r>
            <a:r>
              <a:rPr lang="cs-CZ" sz="1400" dirty="0"/>
              <a:t> </a:t>
            </a:r>
            <a:r>
              <a:rPr lang="cs-CZ" sz="1400" dirty="0" err="1"/>
              <a:t>the</a:t>
            </a:r>
            <a:r>
              <a:rPr lang="cs-CZ" sz="1400" dirty="0"/>
              <a:t> </a:t>
            </a:r>
            <a:r>
              <a:rPr lang="cs-CZ" sz="1400" dirty="0" err="1"/>
              <a:t>users</a:t>
            </a:r>
            <a:endParaRPr lang="cs-CZ" sz="1400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EB5BE58-9696-409D-830E-D7C3EF3D18A6}"/>
              </a:ext>
            </a:extLst>
          </p:cNvPr>
          <p:cNvSpPr txBox="1"/>
          <p:nvPr/>
        </p:nvSpPr>
        <p:spPr>
          <a:xfrm>
            <a:off x="1156549" y="1212581"/>
            <a:ext cx="30162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err="1"/>
              <a:t>Ultimate</a:t>
            </a:r>
            <a:r>
              <a:rPr lang="cs-CZ" sz="1600" dirty="0"/>
              <a:t> </a:t>
            </a:r>
            <a:r>
              <a:rPr lang="cs-CZ" sz="1600" dirty="0" err="1"/>
              <a:t>goal</a:t>
            </a:r>
            <a:r>
              <a:rPr lang="cs-CZ" sz="1600" dirty="0"/>
              <a:t>: positive </a:t>
            </a:r>
            <a:r>
              <a:rPr lang="cs-CZ" sz="1600" dirty="0" err="1"/>
              <a:t>experience</a:t>
            </a:r>
            <a:endParaRPr lang="cs-CZ" sz="16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27083FA-A636-4FDE-A594-5725B594D5F8}"/>
              </a:ext>
            </a:extLst>
          </p:cNvPr>
          <p:cNvSpPr txBox="1"/>
          <p:nvPr/>
        </p:nvSpPr>
        <p:spPr>
          <a:xfrm>
            <a:off x="193851" y="6441260"/>
            <a:ext cx="50396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err="1"/>
              <a:t>Usability</a:t>
            </a:r>
            <a:r>
              <a:rPr lang="cs-CZ" sz="1200" dirty="0"/>
              <a:t> </a:t>
            </a:r>
            <a:r>
              <a:rPr lang="cs-CZ" sz="1200" dirty="0" err="1"/>
              <a:t>is</a:t>
            </a:r>
            <a:r>
              <a:rPr lang="cs-CZ" sz="1200" dirty="0"/>
              <a:t> </a:t>
            </a:r>
            <a:r>
              <a:rPr lang="cs-CZ" sz="1200" dirty="0" err="1"/>
              <a:t>essential</a:t>
            </a:r>
            <a:r>
              <a:rPr lang="cs-CZ" sz="1200" dirty="0"/>
              <a:t>: a </a:t>
            </a:r>
            <a:r>
              <a:rPr lang="cs-CZ" sz="1200" dirty="0" err="1"/>
              <a:t>product</a:t>
            </a:r>
            <a:r>
              <a:rPr lang="cs-CZ" sz="1200" dirty="0"/>
              <a:t> </a:t>
            </a:r>
            <a:r>
              <a:rPr lang="cs-CZ" sz="1200" dirty="0" err="1"/>
              <a:t>must</a:t>
            </a:r>
            <a:r>
              <a:rPr lang="cs-CZ" sz="1200" dirty="0"/>
              <a:t> </a:t>
            </a:r>
            <a:r>
              <a:rPr lang="cs-CZ" sz="1200" dirty="0" err="1"/>
              <a:t>first</a:t>
            </a:r>
            <a:r>
              <a:rPr lang="cs-CZ" sz="1200" dirty="0"/>
              <a:t> </a:t>
            </a:r>
            <a:r>
              <a:rPr lang="cs-CZ" sz="1200" dirty="0" err="1"/>
              <a:t>be</a:t>
            </a:r>
            <a:r>
              <a:rPr lang="cs-CZ" sz="1200" dirty="0"/>
              <a:t> </a:t>
            </a:r>
            <a:r>
              <a:rPr lang="cs-CZ" sz="1200" dirty="0" err="1"/>
              <a:t>usable</a:t>
            </a:r>
            <a:r>
              <a:rPr lang="cs-CZ" sz="1200" dirty="0"/>
              <a:t> </a:t>
            </a:r>
            <a:r>
              <a:rPr lang="cs-CZ" sz="1200" dirty="0" err="1"/>
              <a:t>before</a:t>
            </a:r>
            <a:r>
              <a:rPr lang="cs-CZ" sz="1200" dirty="0"/>
              <a:t> </a:t>
            </a:r>
            <a:r>
              <a:rPr lang="cs-CZ" sz="1200" dirty="0" err="1"/>
              <a:t>making</a:t>
            </a:r>
            <a:r>
              <a:rPr lang="cs-CZ" sz="1200" dirty="0"/>
              <a:t> </a:t>
            </a:r>
            <a:r>
              <a:rPr lang="cs-CZ" sz="1200" dirty="0" err="1"/>
              <a:t>it</a:t>
            </a:r>
            <a:r>
              <a:rPr lang="cs-CZ" sz="1200" dirty="0"/>
              <a:t> </a:t>
            </a:r>
            <a:r>
              <a:rPr lang="cs-CZ" sz="1200" dirty="0" err="1"/>
              <a:t>desirable</a:t>
            </a:r>
            <a:endParaRPr lang="cs-CZ" sz="12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6BB0F70-6D13-4193-920F-D0A1588F96FB}"/>
              </a:ext>
            </a:extLst>
          </p:cNvPr>
          <p:cNvSpPr txBox="1"/>
          <p:nvPr/>
        </p:nvSpPr>
        <p:spPr>
          <a:xfrm>
            <a:off x="511853" y="210773"/>
            <a:ext cx="43959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800" b="1" dirty="0" err="1"/>
              <a:t>Key</a:t>
            </a:r>
            <a:r>
              <a:rPr lang="cs-CZ" sz="4800" b="1" dirty="0"/>
              <a:t> UX </a:t>
            </a:r>
            <a:r>
              <a:rPr lang="cs-CZ" sz="4800" b="1" dirty="0" err="1"/>
              <a:t>concepts</a:t>
            </a:r>
            <a:endParaRPr lang="cs-CZ" sz="4800" b="1" dirty="0"/>
          </a:p>
        </p:txBody>
      </p:sp>
      <p:grpSp>
        <p:nvGrpSpPr>
          <p:cNvPr id="59" name="Skupina 58">
            <a:extLst>
              <a:ext uri="{FF2B5EF4-FFF2-40B4-BE49-F238E27FC236}">
                <a16:creationId xmlns:a16="http://schemas.microsoft.com/office/drawing/2014/main" id="{6356C436-7925-4543-9298-07EC9F7AD180}"/>
              </a:ext>
            </a:extLst>
          </p:cNvPr>
          <p:cNvGrpSpPr/>
          <p:nvPr/>
        </p:nvGrpSpPr>
        <p:grpSpPr>
          <a:xfrm>
            <a:off x="410574" y="1803633"/>
            <a:ext cx="4497226" cy="4343508"/>
            <a:chOff x="293349" y="1516099"/>
            <a:chExt cx="4688850" cy="4559419"/>
          </a:xfrm>
        </p:grpSpPr>
        <p:grpSp>
          <p:nvGrpSpPr>
            <p:cNvPr id="54" name="Skupina 53">
              <a:extLst>
                <a:ext uri="{FF2B5EF4-FFF2-40B4-BE49-F238E27FC236}">
                  <a16:creationId xmlns:a16="http://schemas.microsoft.com/office/drawing/2014/main" id="{7B783521-0FC7-4666-B2CD-3B327A1F7C2B}"/>
                </a:ext>
              </a:extLst>
            </p:cNvPr>
            <p:cNvGrpSpPr/>
            <p:nvPr/>
          </p:nvGrpSpPr>
          <p:grpSpPr>
            <a:xfrm>
              <a:off x="293349" y="1516099"/>
              <a:ext cx="4688850" cy="4559419"/>
              <a:chOff x="293349" y="1516099"/>
              <a:chExt cx="4688850" cy="4559419"/>
            </a:xfrm>
          </p:grpSpPr>
          <p:grpSp>
            <p:nvGrpSpPr>
              <p:cNvPr id="28" name="Skupina 27">
                <a:extLst>
                  <a:ext uri="{FF2B5EF4-FFF2-40B4-BE49-F238E27FC236}">
                    <a16:creationId xmlns:a16="http://schemas.microsoft.com/office/drawing/2014/main" id="{5704C179-598C-4FAF-A536-10C8D2B34EB9}"/>
                  </a:ext>
                </a:extLst>
              </p:cNvPr>
              <p:cNvGrpSpPr/>
              <p:nvPr/>
            </p:nvGrpSpPr>
            <p:grpSpPr>
              <a:xfrm>
                <a:off x="293349" y="1516099"/>
                <a:ext cx="4688850" cy="4559419"/>
                <a:chOff x="387352" y="4610100"/>
                <a:chExt cx="1958941" cy="1942804"/>
              </a:xfrm>
            </p:grpSpPr>
            <p:sp>
              <p:nvSpPr>
                <p:cNvPr id="8" name="Vývojový diagram: ruční operace 7">
                  <a:extLst>
                    <a:ext uri="{FF2B5EF4-FFF2-40B4-BE49-F238E27FC236}">
                      <a16:creationId xmlns:a16="http://schemas.microsoft.com/office/drawing/2014/main" id="{88159697-AFF9-4D8C-AF7C-66312E849044}"/>
                    </a:ext>
                  </a:extLst>
                </p:cNvPr>
                <p:cNvSpPr/>
                <p:nvPr/>
              </p:nvSpPr>
              <p:spPr>
                <a:xfrm>
                  <a:off x="1038224" y="4610100"/>
                  <a:ext cx="657225" cy="508831"/>
                </a:xfrm>
                <a:prstGeom prst="flowChartManualOperation">
                  <a:avLst/>
                </a:prstGeom>
                <a:solidFill>
                  <a:srgbClr val="FFCC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0" name="Vývojový diagram: ruční operace 9">
                  <a:extLst>
                    <a:ext uri="{FF2B5EF4-FFF2-40B4-BE49-F238E27FC236}">
                      <a16:creationId xmlns:a16="http://schemas.microsoft.com/office/drawing/2014/main" id="{D5B9B0C3-B16A-4187-AA28-9DB2BCEFF985}"/>
                    </a:ext>
                  </a:extLst>
                </p:cNvPr>
                <p:cNvSpPr/>
                <p:nvPr/>
              </p:nvSpPr>
              <p:spPr>
                <a:xfrm rot="2697053">
                  <a:off x="1570149" y="4815713"/>
                  <a:ext cx="619611" cy="519873"/>
                </a:xfrm>
                <a:prstGeom prst="flowChartManualOperation">
                  <a:avLst/>
                </a:prstGeom>
                <a:solidFill>
                  <a:srgbClr val="99FFCC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5" name="Osmiúhelník 14">
                  <a:extLst>
                    <a:ext uri="{FF2B5EF4-FFF2-40B4-BE49-F238E27FC236}">
                      <a16:creationId xmlns:a16="http://schemas.microsoft.com/office/drawing/2014/main" id="{2C99F555-5322-4618-AD88-F9BA96A12578}"/>
                    </a:ext>
                  </a:extLst>
                </p:cNvPr>
                <p:cNvSpPr/>
                <p:nvPr/>
              </p:nvSpPr>
              <p:spPr>
                <a:xfrm>
                  <a:off x="901862" y="5118931"/>
                  <a:ext cx="924558" cy="924233"/>
                </a:xfrm>
                <a:prstGeom prst="octagon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7" name="Vývojový diagram: ruční operace 16">
                  <a:extLst>
                    <a:ext uri="{FF2B5EF4-FFF2-40B4-BE49-F238E27FC236}">
                      <a16:creationId xmlns:a16="http://schemas.microsoft.com/office/drawing/2014/main" id="{7D8506C2-4FB0-43E4-8323-E1E7F15ABCAC}"/>
                    </a:ext>
                  </a:extLst>
                </p:cNvPr>
                <p:cNvSpPr/>
                <p:nvPr/>
              </p:nvSpPr>
              <p:spPr>
                <a:xfrm flipV="1">
                  <a:off x="1038224" y="6043164"/>
                  <a:ext cx="657225" cy="509740"/>
                </a:xfrm>
                <a:prstGeom prst="flowChartManualOperation">
                  <a:avLst/>
                </a:prstGeom>
                <a:solidFill>
                  <a:srgbClr val="9999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9" name="Vývojový diagram: ruční operace 18">
                  <a:extLst>
                    <a:ext uri="{FF2B5EF4-FFF2-40B4-BE49-F238E27FC236}">
                      <a16:creationId xmlns:a16="http://schemas.microsoft.com/office/drawing/2014/main" id="{47059D52-D9EE-4D6B-93BA-581BA7EE90B0}"/>
                    </a:ext>
                  </a:extLst>
                </p:cNvPr>
                <p:cNvSpPr/>
                <p:nvPr/>
              </p:nvSpPr>
              <p:spPr>
                <a:xfrm rot="2697053" flipV="1">
                  <a:off x="533350" y="5827832"/>
                  <a:ext cx="624691" cy="538019"/>
                </a:xfrm>
                <a:prstGeom prst="flowChartManualOperation">
                  <a:avLst/>
                </a:prstGeom>
                <a:solidFill>
                  <a:srgbClr val="FFCC99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1" name="Vývojový diagram: ruční operace 20">
                  <a:extLst>
                    <a:ext uri="{FF2B5EF4-FFF2-40B4-BE49-F238E27FC236}">
                      <a16:creationId xmlns:a16="http://schemas.microsoft.com/office/drawing/2014/main" id="{C7F8A4B8-CCF5-4C28-86C8-528B4B52E5B5}"/>
                    </a:ext>
                  </a:extLst>
                </p:cNvPr>
                <p:cNvSpPr/>
                <p:nvPr/>
              </p:nvSpPr>
              <p:spPr>
                <a:xfrm rot="5400000">
                  <a:off x="1776551" y="5321110"/>
                  <a:ext cx="619611" cy="519873"/>
                </a:xfrm>
                <a:prstGeom prst="flowChartManualOperation">
                  <a:avLst/>
                </a:prstGeom>
                <a:solidFill>
                  <a:srgbClr val="FF7C8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3" name="Vývojový diagram: ruční operace 22">
                  <a:extLst>
                    <a:ext uri="{FF2B5EF4-FFF2-40B4-BE49-F238E27FC236}">
                      <a16:creationId xmlns:a16="http://schemas.microsoft.com/office/drawing/2014/main" id="{D37444B3-4A24-41E6-963A-79351AF35A36}"/>
                    </a:ext>
                  </a:extLst>
                </p:cNvPr>
                <p:cNvSpPr/>
                <p:nvPr/>
              </p:nvSpPr>
              <p:spPr>
                <a:xfrm rot="8075875">
                  <a:off x="1575342" y="5828299"/>
                  <a:ext cx="619611" cy="519873"/>
                </a:xfrm>
                <a:prstGeom prst="flowChartManualOperation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5" name="Vývojový diagram: ruční operace 24">
                  <a:extLst>
                    <a:ext uri="{FF2B5EF4-FFF2-40B4-BE49-F238E27FC236}">
                      <a16:creationId xmlns:a16="http://schemas.microsoft.com/office/drawing/2014/main" id="{69A1162A-F9EF-4CDB-ADC1-6C7928B22F3D}"/>
                    </a:ext>
                  </a:extLst>
                </p:cNvPr>
                <p:cNvSpPr/>
                <p:nvPr/>
              </p:nvSpPr>
              <p:spPr>
                <a:xfrm rot="18926903">
                  <a:off x="555806" y="4820928"/>
                  <a:ext cx="630256" cy="508831"/>
                </a:xfrm>
                <a:prstGeom prst="flowChartManualOperation">
                  <a:avLst/>
                </a:prstGeom>
                <a:solidFill>
                  <a:srgbClr val="FF99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7" name="Vývojový diagram: ruční operace 26">
                  <a:extLst>
                    <a:ext uri="{FF2B5EF4-FFF2-40B4-BE49-F238E27FC236}">
                      <a16:creationId xmlns:a16="http://schemas.microsoft.com/office/drawing/2014/main" id="{9871CB08-73BD-49A5-AD7E-E7BD7FE4A76B}"/>
                    </a:ext>
                  </a:extLst>
                </p:cNvPr>
                <p:cNvSpPr/>
                <p:nvPr/>
              </p:nvSpPr>
              <p:spPr>
                <a:xfrm rot="16200000">
                  <a:off x="326640" y="5331953"/>
                  <a:ext cx="630256" cy="508831"/>
                </a:xfrm>
                <a:prstGeom prst="flowChartManualOperation">
                  <a:avLst/>
                </a:prstGeom>
                <a:solidFill>
                  <a:srgbClr val="99CC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29" name="TextovéPole 28">
                <a:extLst>
                  <a:ext uri="{FF2B5EF4-FFF2-40B4-BE49-F238E27FC236}">
                    <a16:creationId xmlns:a16="http://schemas.microsoft.com/office/drawing/2014/main" id="{F739B0F2-0852-4A6D-9E1D-E624CF70D5EC}"/>
                  </a:ext>
                </a:extLst>
              </p:cNvPr>
              <p:cNvSpPr txBox="1"/>
              <p:nvPr/>
            </p:nvSpPr>
            <p:spPr>
              <a:xfrm>
                <a:off x="2049825" y="1787085"/>
                <a:ext cx="114133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600" dirty="0" err="1"/>
                  <a:t>Interaction</a:t>
                </a:r>
                <a:r>
                  <a:rPr lang="cs-CZ" sz="1600" dirty="0"/>
                  <a:t> </a:t>
                </a:r>
              </a:p>
              <a:p>
                <a:pPr algn="ctr"/>
                <a:r>
                  <a:rPr lang="cs-CZ" sz="1600" dirty="0"/>
                  <a:t>Design</a:t>
                </a:r>
              </a:p>
            </p:txBody>
          </p:sp>
          <p:sp>
            <p:nvSpPr>
              <p:cNvPr id="31" name="TextovéPole 30">
                <a:extLst>
                  <a:ext uri="{FF2B5EF4-FFF2-40B4-BE49-F238E27FC236}">
                    <a16:creationId xmlns:a16="http://schemas.microsoft.com/office/drawing/2014/main" id="{04F2CF34-568D-43B2-BFEF-C05BA1F41A3D}"/>
                  </a:ext>
                </a:extLst>
              </p:cNvPr>
              <p:cNvSpPr txBox="1"/>
              <p:nvPr/>
            </p:nvSpPr>
            <p:spPr>
              <a:xfrm>
                <a:off x="3508081" y="2295619"/>
                <a:ext cx="74411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600" dirty="0" err="1"/>
                  <a:t>Visual</a:t>
                </a:r>
                <a:endParaRPr lang="cs-CZ" sz="1600" dirty="0"/>
              </a:p>
              <a:p>
                <a:pPr algn="ctr"/>
                <a:r>
                  <a:rPr lang="cs-CZ" sz="1600" dirty="0"/>
                  <a:t>Design</a:t>
                </a:r>
              </a:p>
            </p:txBody>
          </p:sp>
          <p:sp>
            <p:nvSpPr>
              <p:cNvPr id="33" name="TextovéPole 32">
                <a:extLst>
                  <a:ext uri="{FF2B5EF4-FFF2-40B4-BE49-F238E27FC236}">
                    <a16:creationId xmlns:a16="http://schemas.microsoft.com/office/drawing/2014/main" id="{2E5A1577-DCD2-4852-8411-7CB420CE52D4}"/>
                  </a:ext>
                </a:extLst>
              </p:cNvPr>
              <p:cNvSpPr txBox="1"/>
              <p:nvPr/>
            </p:nvSpPr>
            <p:spPr>
              <a:xfrm>
                <a:off x="3691470" y="3605444"/>
                <a:ext cx="126509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600" dirty="0" err="1"/>
                  <a:t>Functionality</a:t>
                </a:r>
                <a:endParaRPr lang="cs-CZ" sz="1600" dirty="0"/>
              </a:p>
            </p:txBody>
          </p:sp>
          <p:sp>
            <p:nvSpPr>
              <p:cNvPr id="45" name="TextovéPole 44">
                <a:extLst>
                  <a:ext uri="{FF2B5EF4-FFF2-40B4-BE49-F238E27FC236}">
                    <a16:creationId xmlns:a16="http://schemas.microsoft.com/office/drawing/2014/main" id="{13E5BA5B-FDE0-49F7-BD7C-96968A079845}"/>
                  </a:ext>
                </a:extLst>
              </p:cNvPr>
              <p:cNvSpPr txBox="1"/>
              <p:nvPr/>
            </p:nvSpPr>
            <p:spPr>
              <a:xfrm>
                <a:off x="3426521" y="4803047"/>
                <a:ext cx="93006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600" b="1" dirty="0" err="1"/>
                  <a:t>Usability</a:t>
                </a:r>
                <a:endParaRPr lang="cs-CZ" sz="1600" b="1" dirty="0"/>
              </a:p>
            </p:txBody>
          </p:sp>
          <p:sp>
            <p:nvSpPr>
              <p:cNvPr id="47" name="TextovéPole 46">
                <a:extLst>
                  <a:ext uri="{FF2B5EF4-FFF2-40B4-BE49-F238E27FC236}">
                    <a16:creationId xmlns:a16="http://schemas.microsoft.com/office/drawing/2014/main" id="{E6149C46-9AF9-4972-92EB-45FDDF2E4462}"/>
                  </a:ext>
                </a:extLst>
              </p:cNvPr>
              <p:cNvSpPr txBox="1"/>
              <p:nvPr/>
            </p:nvSpPr>
            <p:spPr>
              <a:xfrm>
                <a:off x="2045497" y="5389469"/>
                <a:ext cx="114999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600" dirty="0" err="1"/>
                  <a:t>Typography</a:t>
                </a:r>
                <a:endParaRPr lang="cs-CZ" sz="1600" dirty="0"/>
              </a:p>
            </p:txBody>
          </p:sp>
          <p:sp>
            <p:nvSpPr>
              <p:cNvPr id="49" name="TextovéPole 48">
                <a:extLst>
                  <a:ext uri="{FF2B5EF4-FFF2-40B4-BE49-F238E27FC236}">
                    <a16:creationId xmlns:a16="http://schemas.microsoft.com/office/drawing/2014/main" id="{01C052B1-8726-473B-A67B-1B11F51C9CD9}"/>
                  </a:ext>
                </a:extLst>
              </p:cNvPr>
              <p:cNvSpPr txBox="1"/>
              <p:nvPr/>
            </p:nvSpPr>
            <p:spPr>
              <a:xfrm>
                <a:off x="585370" y="4803047"/>
                <a:ext cx="136114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600" dirty="0"/>
                  <a:t>User Interface</a:t>
                </a:r>
              </a:p>
            </p:txBody>
          </p:sp>
          <p:sp>
            <p:nvSpPr>
              <p:cNvPr id="51" name="TextovéPole 50">
                <a:extLst>
                  <a:ext uri="{FF2B5EF4-FFF2-40B4-BE49-F238E27FC236}">
                    <a16:creationId xmlns:a16="http://schemas.microsoft.com/office/drawing/2014/main" id="{4B49E4D8-497A-4029-A6F8-6554AED2BBE7}"/>
                  </a:ext>
                </a:extLst>
              </p:cNvPr>
              <p:cNvSpPr txBox="1"/>
              <p:nvPr/>
            </p:nvSpPr>
            <p:spPr>
              <a:xfrm>
                <a:off x="417733" y="3482333"/>
                <a:ext cx="89838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600" dirty="0" err="1"/>
                  <a:t>Content</a:t>
                </a:r>
                <a:r>
                  <a:rPr lang="cs-CZ" sz="1600" dirty="0"/>
                  <a:t> </a:t>
                </a:r>
              </a:p>
              <a:p>
                <a:pPr algn="ctr"/>
                <a:r>
                  <a:rPr lang="cs-CZ" sz="1600" dirty="0" err="1"/>
                  <a:t>Strategy</a:t>
                </a:r>
                <a:endParaRPr lang="cs-CZ" sz="1600" dirty="0"/>
              </a:p>
            </p:txBody>
          </p:sp>
          <p:sp>
            <p:nvSpPr>
              <p:cNvPr id="53" name="TextovéPole 52">
                <a:extLst>
                  <a:ext uri="{FF2B5EF4-FFF2-40B4-BE49-F238E27FC236}">
                    <a16:creationId xmlns:a16="http://schemas.microsoft.com/office/drawing/2014/main" id="{C792D437-94C6-422F-8520-6C6DDCA1363D}"/>
                  </a:ext>
                </a:extLst>
              </p:cNvPr>
              <p:cNvSpPr txBox="1"/>
              <p:nvPr/>
            </p:nvSpPr>
            <p:spPr>
              <a:xfrm>
                <a:off x="814239" y="2295619"/>
                <a:ext cx="121712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600" dirty="0" err="1"/>
                  <a:t>Information</a:t>
                </a:r>
                <a:endParaRPr lang="cs-CZ" sz="1600" dirty="0"/>
              </a:p>
              <a:p>
                <a:pPr algn="ctr"/>
                <a:r>
                  <a:rPr lang="cs-CZ" sz="1600" dirty="0" err="1"/>
                  <a:t>Architecture</a:t>
                </a:r>
                <a:endParaRPr lang="cs-CZ" sz="1600" dirty="0"/>
              </a:p>
            </p:txBody>
          </p:sp>
        </p:grpSp>
        <p:pic>
          <p:nvPicPr>
            <p:cNvPr id="58" name="Obrázek 57">
              <a:extLst>
                <a:ext uri="{FF2B5EF4-FFF2-40B4-BE49-F238E27FC236}">
                  <a16:creationId xmlns:a16="http://schemas.microsoft.com/office/drawing/2014/main" id="{FE0819A9-7AE7-42C7-A406-1C5C32B4E2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3660" y="2854518"/>
              <a:ext cx="1733977" cy="1733977"/>
            </a:xfrm>
            <a:prstGeom prst="rect">
              <a:avLst/>
            </a:prstGeom>
          </p:spPr>
        </p:pic>
      </p:grpSp>
      <p:sp>
        <p:nvSpPr>
          <p:cNvPr id="60" name="TextovéPole 59">
            <a:extLst>
              <a:ext uri="{FF2B5EF4-FFF2-40B4-BE49-F238E27FC236}">
                <a16:creationId xmlns:a16="http://schemas.microsoft.com/office/drawing/2014/main" id="{9EC3FEAC-A98E-4040-80F9-87EDF7C5B66E}"/>
              </a:ext>
            </a:extLst>
          </p:cNvPr>
          <p:cNvSpPr txBox="1"/>
          <p:nvPr/>
        </p:nvSpPr>
        <p:spPr>
          <a:xfrm>
            <a:off x="7374547" y="333883"/>
            <a:ext cx="2748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err="1"/>
              <a:t>Main</a:t>
            </a:r>
            <a:r>
              <a:rPr lang="cs-CZ" sz="1600" dirty="0"/>
              <a:t> </a:t>
            </a:r>
            <a:r>
              <a:rPr lang="cs-CZ" sz="1600" dirty="0" err="1"/>
              <a:t>pillars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the</a:t>
            </a:r>
            <a:r>
              <a:rPr lang="cs-CZ" sz="1600" dirty="0"/>
              <a:t> UX </a:t>
            </a:r>
            <a:r>
              <a:rPr lang="cs-CZ" sz="1600" dirty="0" err="1"/>
              <a:t>strategy</a:t>
            </a:r>
            <a:r>
              <a:rPr lang="cs-CZ" sz="1600" dirty="0"/>
              <a:t>:</a:t>
            </a:r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735951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39B9BBCD-863B-4DF3-8DEC-AF531E0AF38A}"/>
              </a:ext>
            </a:extLst>
          </p:cNvPr>
          <p:cNvSpPr txBox="1"/>
          <p:nvPr/>
        </p:nvSpPr>
        <p:spPr>
          <a:xfrm>
            <a:off x="413247" y="1859339"/>
            <a:ext cx="65343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5 </a:t>
            </a:r>
            <a:r>
              <a:rPr lang="cs-CZ" dirty="0" err="1"/>
              <a:t>main</a:t>
            </a:r>
            <a:r>
              <a:rPr lang="cs-CZ" dirty="0"/>
              <a:t> </a:t>
            </a:r>
            <a:r>
              <a:rPr lang="cs-CZ" dirty="0" err="1"/>
              <a:t>ingredients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UX design </a:t>
            </a:r>
            <a:r>
              <a:rPr lang="cs-CZ" dirty="0" err="1"/>
              <a:t>process</a:t>
            </a:r>
            <a:r>
              <a:rPr lang="cs-CZ" dirty="0"/>
              <a:t>:</a:t>
            </a:r>
          </a:p>
          <a:p>
            <a:endParaRPr lang="cs-CZ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Psychology</a:t>
            </a:r>
            <a:r>
              <a:rPr lang="cs-CZ" dirty="0"/>
              <a:t>: UX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subjective</a:t>
            </a:r>
            <a:r>
              <a:rPr lang="cs-CZ" dirty="0"/>
              <a:t> (</a:t>
            </a:r>
            <a:r>
              <a:rPr lang="cs-CZ" dirty="0" err="1"/>
              <a:t>personal</a:t>
            </a:r>
            <a:r>
              <a:rPr lang="cs-CZ" dirty="0"/>
              <a:t> </a:t>
            </a:r>
            <a:r>
              <a:rPr lang="cs-CZ" dirty="0" err="1"/>
              <a:t>thoughts</a:t>
            </a:r>
            <a:r>
              <a:rPr lang="cs-CZ" dirty="0"/>
              <a:t>, </a:t>
            </a:r>
            <a:r>
              <a:rPr lang="cs-CZ" dirty="0" err="1"/>
              <a:t>emotions</a:t>
            </a:r>
            <a:r>
              <a:rPr lang="cs-CZ" dirty="0"/>
              <a:t>)! </a:t>
            </a:r>
            <a:r>
              <a:rPr lang="cs-CZ" dirty="0" err="1"/>
              <a:t>Subconscious</a:t>
            </a:r>
            <a:r>
              <a:rPr lang="cs-CZ" dirty="0"/>
              <a:t> </a:t>
            </a:r>
            <a:r>
              <a:rPr lang="cs-CZ" dirty="0" err="1"/>
              <a:t>factor</a:t>
            </a:r>
            <a:r>
              <a:rPr lang="cs-CZ" dirty="0"/>
              <a:t>.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err="1"/>
              <a:t>Usability</a:t>
            </a:r>
            <a:r>
              <a:rPr lang="cs-CZ" dirty="0"/>
              <a:t>: </a:t>
            </a:r>
            <a:r>
              <a:rPr lang="cs-CZ" dirty="0" err="1"/>
              <a:t>product</a:t>
            </a:r>
            <a:r>
              <a:rPr lang="cs-CZ" dirty="0"/>
              <a:t> </a:t>
            </a:r>
            <a:r>
              <a:rPr lang="cs-CZ" dirty="0" err="1"/>
              <a:t>should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easy</a:t>
            </a:r>
            <a:r>
              <a:rPr lang="cs-CZ" dirty="0"/>
              <a:t> to use, </a:t>
            </a:r>
            <a:r>
              <a:rPr lang="cs-CZ" dirty="0" err="1"/>
              <a:t>unambiguous</a:t>
            </a:r>
            <a:r>
              <a:rPr lang="cs-CZ" dirty="0"/>
              <a:t>. </a:t>
            </a:r>
            <a:r>
              <a:rPr lang="cs-CZ" dirty="0" err="1"/>
              <a:t>Conscious</a:t>
            </a:r>
            <a:r>
              <a:rPr lang="cs-CZ" dirty="0"/>
              <a:t> </a:t>
            </a:r>
            <a:r>
              <a:rPr lang="cs-CZ" dirty="0" err="1"/>
              <a:t>factor</a:t>
            </a:r>
            <a:r>
              <a:rPr lang="cs-CZ" dirty="0"/>
              <a:t>.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Design</a:t>
            </a:r>
            <a:r>
              <a:rPr lang="cs-CZ" dirty="0"/>
              <a:t>: </a:t>
            </a:r>
            <a:r>
              <a:rPr lang="cs-CZ" dirty="0" err="1"/>
              <a:t>functional</a:t>
            </a:r>
            <a:r>
              <a:rPr lang="cs-CZ" dirty="0"/>
              <a:t>,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people</a:t>
            </a:r>
            <a:r>
              <a:rPr lang="cs-CZ" dirty="0"/>
              <a:t> </a:t>
            </a:r>
            <a:r>
              <a:rPr lang="cs-CZ" dirty="0" err="1"/>
              <a:t>who</a:t>
            </a:r>
            <a:r>
              <a:rPr lang="cs-CZ" dirty="0"/>
              <a:t> </a:t>
            </a:r>
            <a:r>
              <a:rPr lang="cs-CZ" dirty="0" err="1"/>
              <a:t>know</a:t>
            </a:r>
            <a:r>
              <a:rPr lang="cs-CZ" dirty="0"/>
              <a:t> </a:t>
            </a:r>
            <a:r>
              <a:rPr lang="cs-CZ" dirty="0" err="1"/>
              <a:t>less</a:t>
            </a:r>
            <a:r>
              <a:rPr lang="cs-CZ" dirty="0"/>
              <a:t> </a:t>
            </a:r>
            <a:r>
              <a:rPr lang="cs-CZ" dirty="0" err="1"/>
              <a:t>than</a:t>
            </a:r>
            <a:r>
              <a:rPr lang="cs-CZ" dirty="0"/>
              <a:t> I do.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Copy</a:t>
            </a:r>
            <a:r>
              <a:rPr lang="cs-CZ" dirty="0"/>
              <a:t>: </a:t>
            </a:r>
            <a:r>
              <a:rPr lang="cs-CZ" dirty="0" err="1"/>
              <a:t>should</a:t>
            </a:r>
            <a:r>
              <a:rPr lang="cs-CZ" dirty="0"/>
              <a:t> </a:t>
            </a:r>
            <a:r>
              <a:rPr lang="cs-CZ" dirty="0" err="1"/>
              <a:t>help</a:t>
            </a:r>
            <a:r>
              <a:rPr lang="cs-CZ" dirty="0"/>
              <a:t> to </a:t>
            </a:r>
            <a:r>
              <a:rPr lang="cs-CZ" dirty="0" err="1"/>
              <a:t>achieve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result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shortest</a:t>
            </a:r>
            <a:r>
              <a:rPr lang="cs-CZ" dirty="0"/>
              <a:t> and </a:t>
            </a:r>
            <a:r>
              <a:rPr lang="cs-CZ" dirty="0" err="1"/>
              <a:t>straightest</a:t>
            </a:r>
            <a:r>
              <a:rPr lang="cs-CZ" dirty="0"/>
              <a:t> </a:t>
            </a:r>
            <a:r>
              <a:rPr lang="cs-CZ" dirty="0" err="1"/>
              <a:t>way</a:t>
            </a:r>
            <a:r>
              <a:rPr lang="cs-CZ" dirty="0"/>
              <a:t>.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err="1"/>
              <a:t>Analysis</a:t>
            </a:r>
            <a:r>
              <a:rPr lang="cs-CZ" dirty="0"/>
              <a:t>: </a:t>
            </a:r>
            <a:r>
              <a:rPr lang="cs-CZ" dirty="0" err="1"/>
              <a:t>ensures</a:t>
            </a:r>
            <a:r>
              <a:rPr lang="cs-CZ" dirty="0"/>
              <a:t> </a:t>
            </a:r>
            <a:r>
              <a:rPr lang="cs-CZ" dirty="0" err="1"/>
              <a:t>objectivity</a:t>
            </a:r>
            <a:r>
              <a:rPr lang="cs-CZ" dirty="0"/>
              <a:t>, </a:t>
            </a:r>
            <a:r>
              <a:rPr lang="cs-CZ" dirty="0" err="1"/>
              <a:t>prevents</a:t>
            </a:r>
            <a:r>
              <a:rPr lang="cs-CZ" dirty="0"/>
              <a:t> </a:t>
            </a:r>
            <a:r>
              <a:rPr lang="cs-CZ" dirty="0" err="1"/>
              <a:t>subjective</a:t>
            </a:r>
            <a:r>
              <a:rPr lang="cs-CZ" dirty="0"/>
              <a:t> </a:t>
            </a:r>
            <a:r>
              <a:rPr lang="cs-CZ" dirty="0" err="1"/>
              <a:t>bias</a:t>
            </a:r>
            <a:r>
              <a:rPr lang="cs-CZ" dirty="0"/>
              <a:t>.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0E9DAE7-80C6-4CE5-AC96-10E80E96C371}"/>
              </a:ext>
            </a:extLst>
          </p:cNvPr>
          <p:cNvSpPr txBox="1"/>
          <p:nvPr/>
        </p:nvSpPr>
        <p:spPr>
          <a:xfrm>
            <a:off x="3859061" y="553186"/>
            <a:ext cx="39342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800" b="1" dirty="0"/>
              <a:t>UX </a:t>
            </a:r>
            <a:r>
              <a:rPr lang="cs-CZ" sz="4800" b="1" dirty="0" err="1"/>
              <a:t>ingredients</a:t>
            </a:r>
            <a:endParaRPr lang="cs-CZ" sz="4800" b="1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E211D154-EE9B-43CB-A6B8-C0B996AA78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979" y="1583650"/>
            <a:ext cx="4246007" cy="4246007"/>
          </a:xfrm>
          <a:prstGeom prst="rect">
            <a:avLst/>
          </a:prstGeom>
        </p:spPr>
      </p:pic>
      <p:grpSp>
        <p:nvGrpSpPr>
          <p:cNvPr id="13" name="Skupina 12">
            <a:extLst>
              <a:ext uri="{FF2B5EF4-FFF2-40B4-BE49-F238E27FC236}">
                <a16:creationId xmlns:a16="http://schemas.microsoft.com/office/drawing/2014/main" id="{140AE754-9FE1-4BCB-81EC-A9710CDF4DED}"/>
              </a:ext>
            </a:extLst>
          </p:cNvPr>
          <p:cNvGrpSpPr/>
          <p:nvPr/>
        </p:nvGrpSpPr>
        <p:grpSpPr>
          <a:xfrm>
            <a:off x="10936669" y="6330054"/>
            <a:ext cx="1148696" cy="462496"/>
            <a:chOff x="10936669" y="6330054"/>
            <a:chExt cx="1148696" cy="462496"/>
          </a:xfrm>
        </p:grpSpPr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136C2C89-ECA5-4A32-A6CB-FC3069E7FFC1}"/>
                </a:ext>
              </a:extLst>
            </p:cNvPr>
            <p:cNvSpPr txBox="1"/>
            <p:nvPr/>
          </p:nvSpPr>
          <p:spPr>
            <a:xfrm>
              <a:off x="10936669" y="6423218"/>
              <a:ext cx="82071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cs-CZ" sz="1800" dirty="0">
                  <a:solidFill>
                    <a:schemeClr val="accent6">
                      <a:lumMod val="50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Part 1</a:t>
              </a:r>
              <a:endParaRPr lang="cs-CZ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cxnSp>
          <p:nvCxnSpPr>
            <p:cNvPr id="15" name="Přímá spojnice 14">
              <a:extLst>
                <a:ext uri="{FF2B5EF4-FFF2-40B4-BE49-F238E27FC236}">
                  <a16:creationId xmlns:a16="http://schemas.microsoft.com/office/drawing/2014/main" id="{2B4AB2EE-6887-4B87-9746-0EDD125C7347}"/>
                </a:ext>
              </a:extLst>
            </p:cNvPr>
            <p:cNvCxnSpPr/>
            <p:nvPr/>
          </p:nvCxnSpPr>
          <p:spPr>
            <a:xfrm>
              <a:off x="10961517" y="6330054"/>
              <a:ext cx="1123848" cy="0"/>
            </a:xfrm>
            <a:prstGeom prst="line">
              <a:avLst/>
            </a:prstGeom>
            <a:ln w="66675" cmpd="thinThick">
              <a:solidFill>
                <a:schemeClr val="accent6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6" name="Picture 10" descr="Dumbbells PNG Clip Art Image | Gallery Yopriceville - High-Quality Images  and Transparent PNG Free Clipart">
              <a:extLst>
                <a:ext uri="{FF2B5EF4-FFF2-40B4-BE49-F238E27FC236}">
                  <a16:creationId xmlns:a16="http://schemas.microsoft.com/office/drawing/2014/main" id="{6AEAA34F-CE39-4180-8881-300413F214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59986" y="6522808"/>
              <a:ext cx="425379" cy="170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49884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E4EF99E2-0B3D-4E8D-9D32-E6133509808A}"/>
              </a:ext>
            </a:extLst>
          </p:cNvPr>
          <p:cNvSpPr txBox="1"/>
          <p:nvPr/>
        </p:nvSpPr>
        <p:spPr>
          <a:xfrm>
            <a:off x="1973717" y="489601"/>
            <a:ext cx="82445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54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Part 2: </a:t>
            </a:r>
            <a:r>
              <a:rPr lang="cs-CZ" sz="5400" dirty="0" err="1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What</a:t>
            </a:r>
            <a:r>
              <a:rPr lang="cs-CZ" sz="54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do </a:t>
            </a:r>
            <a:r>
              <a:rPr lang="cs-CZ" sz="5400" dirty="0" err="1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they</a:t>
            </a:r>
            <a:r>
              <a:rPr lang="cs-CZ" sz="54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do?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B1FD180-00F4-4FD1-9AA7-F008B302B5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194" y="3050810"/>
            <a:ext cx="4369943" cy="380719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08EA691-2C34-4A7E-8D6C-F5AB1586FD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2553">
            <a:off x="6936491" y="2697478"/>
            <a:ext cx="1993396" cy="146304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011AC23E-CA72-4999-A557-1AC4A5B7E3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032" y="2759078"/>
            <a:ext cx="1533823" cy="2845352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A1CECDBC-1D1E-49A5-935D-A76FCFDB35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44" y="3034573"/>
            <a:ext cx="2899378" cy="380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880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FF2F4CCF-0730-4B60-9F29-1A3CD5DFC9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279" y="1449987"/>
            <a:ext cx="5052974" cy="492665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C145899-3020-49AB-B1B2-4C8EC1CC16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47" y="1485498"/>
            <a:ext cx="4773207" cy="4765749"/>
          </a:xfrm>
          <a:prstGeom prst="rect">
            <a:avLst/>
          </a:prstGeom>
        </p:spPr>
      </p:pic>
      <p:grpSp>
        <p:nvGrpSpPr>
          <p:cNvPr id="12" name="Skupina 11">
            <a:extLst>
              <a:ext uri="{FF2B5EF4-FFF2-40B4-BE49-F238E27FC236}">
                <a16:creationId xmlns:a16="http://schemas.microsoft.com/office/drawing/2014/main" id="{E8F58922-04D1-4B57-9389-351B2440CDE0}"/>
              </a:ext>
            </a:extLst>
          </p:cNvPr>
          <p:cNvGrpSpPr/>
          <p:nvPr/>
        </p:nvGrpSpPr>
        <p:grpSpPr>
          <a:xfrm>
            <a:off x="7129181" y="3949840"/>
            <a:ext cx="2913545" cy="2908160"/>
            <a:chOff x="9721553" y="4493082"/>
            <a:chExt cx="2268961" cy="1938071"/>
          </a:xfrm>
        </p:grpSpPr>
        <p:pic>
          <p:nvPicPr>
            <p:cNvPr id="11" name="Obrázek 10">
              <a:extLst>
                <a:ext uri="{FF2B5EF4-FFF2-40B4-BE49-F238E27FC236}">
                  <a16:creationId xmlns:a16="http://schemas.microsoft.com/office/drawing/2014/main" id="{7F7589A4-2D1D-4A2F-ADBA-B4ADF52C34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1553" y="4493082"/>
              <a:ext cx="2268961" cy="1938071"/>
            </a:xfrm>
            <a:prstGeom prst="rect">
              <a:avLst/>
            </a:prstGeom>
          </p:spPr>
        </p:pic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id="{A3DAC950-8331-4E96-8A9B-BC259CD33E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39755">
              <a:off x="9997180" y="4878577"/>
              <a:ext cx="1717706" cy="715088"/>
            </a:xfrm>
            <a:prstGeom prst="rect">
              <a:avLst/>
            </a:prstGeom>
          </p:spPr>
        </p:pic>
      </p:grp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2DFC9CD3-EDAD-4FD1-9EC6-B2ACC7DDF325}"/>
              </a:ext>
            </a:extLst>
          </p:cNvPr>
          <p:cNvSpPr txBox="1"/>
          <p:nvPr/>
        </p:nvSpPr>
        <p:spPr>
          <a:xfrm>
            <a:off x="1111953" y="252408"/>
            <a:ext cx="32528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800" b="1" dirty="0"/>
              <a:t>UX designer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78A629B5-EBC7-48D2-83DE-FF68071AD326}"/>
              </a:ext>
            </a:extLst>
          </p:cNvPr>
          <p:cNvSpPr txBox="1"/>
          <p:nvPr/>
        </p:nvSpPr>
        <p:spPr>
          <a:xfrm>
            <a:off x="7027556" y="252408"/>
            <a:ext cx="42272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800" b="1" dirty="0" err="1"/>
              <a:t>Technical</a:t>
            </a:r>
            <a:r>
              <a:rPr lang="cs-CZ" sz="4800" b="1" dirty="0"/>
              <a:t> </a:t>
            </a:r>
            <a:r>
              <a:rPr lang="cs-CZ" sz="4800" b="1" dirty="0" err="1"/>
              <a:t>writer</a:t>
            </a:r>
            <a:endParaRPr lang="cs-CZ" sz="4800" b="1" dirty="0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2799CD48-B674-4EF4-9692-79C0CC755465}"/>
              </a:ext>
            </a:extLst>
          </p:cNvPr>
          <p:cNvSpPr txBox="1"/>
          <p:nvPr/>
        </p:nvSpPr>
        <p:spPr>
          <a:xfrm>
            <a:off x="5494116" y="252408"/>
            <a:ext cx="8849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800" b="1" dirty="0"/>
              <a:t>vs.</a:t>
            </a:r>
          </a:p>
        </p:txBody>
      </p:sp>
      <p:grpSp>
        <p:nvGrpSpPr>
          <p:cNvPr id="18" name="Skupina 17">
            <a:extLst>
              <a:ext uri="{FF2B5EF4-FFF2-40B4-BE49-F238E27FC236}">
                <a16:creationId xmlns:a16="http://schemas.microsoft.com/office/drawing/2014/main" id="{2FB4860E-FD3D-426A-B4A7-302DF2172365}"/>
              </a:ext>
            </a:extLst>
          </p:cNvPr>
          <p:cNvGrpSpPr/>
          <p:nvPr/>
        </p:nvGrpSpPr>
        <p:grpSpPr>
          <a:xfrm>
            <a:off x="10936669" y="6330054"/>
            <a:ext cx="1148696" cy="462496"/>
            <a:chOff x="10936669" y="6330054"/>
            <a:chExt cx="1148696" cy="462496"/>
          </a:xfrm>
        </p:grpSpPr>
        <p:sp>
          <p:nvSpPr>
            <p:cNvPr id="19" name="TextovéPole 18">
              <a:extLst>
                <a:ext uri="{FF2B5EF4-FFF2-40B4-BE49-F238E27FC236}">
                  <a16:creationId xmlns:a16="http://schemas.microsoft.com/office/drawing/2014/main" id="{750F081F-EC75-4759-9B6C-FCE4D64BB791}"/>
                </a:ext>
              </a:extLst>
            </p:cNvPr>
            <p:cNvSpPr txBox="1"/>
            <p:nvPr/>
          </p:nvSpPr>
          <p:spPr>
            <a:xfrm>
              <a:off x="10936669" y="6423218"/>
              <a:ext cx="82071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cs-CZ" sz="1800" dirty="0">
                  <a:solidFill>
                    <a:srgbClr val="00206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Part 2</a:t>
              </a:r>
              <a:endParaRPr lang="cs-CZ" dirty="0">
                <a:solidFill>
                  <a:srgbClr val="002060"/>
                </a:solidFill>
              </a:endParaRPr>
            </a:p>
          </p:txBody>
        </p:sp>
        <p:cxnSp>
          <p:nvCxnSpPr>
            <p:cNvPr id="20" name="Přímá spojnice 19">
              <a:extLst>
                <a:ext uri="{FF2B5EF4-FFF2-40B4-BE49-F238E27FC236}">
                  <a16:creationId xmlns:a16="http://schemas.microsoft.com/office/drawing/2014/main" id="{7F55D555-84B3-4A95-9ACA-C1756D578449}"/>
                </a:ext>
              </a:extLst>
            </p:cNvPr>
            <p:cNvCxnSpPr/>
            <p:nvPr/>
          </p:nvCxnSpPr>
          <p:spPr>
            <a:xfrm>
              <a:off x="10961517" y="6330054"/>
              <a:ext cx="1123848" cy="0"/>
            </a:xfrm>
            <a:prstGeom prst="line">
              <a:avLst/>
            </a:prstGeom>
            <a:ln w="66675" cmpd="thinThick">
              <a:solidFill>
                <a:srgbClr val="00206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21" name="Obrázek 20">
              <a:extLst>
                <a:ext uri="{FF2B5EF4-FFF2-40B4-BE49-F238E27FC236}">
                  <a16:creationId xmlns:a16="http://schemas.microsoft.com/office/drawing/2014/main" id="{C6B0FBDD-CDCD-4447-B42D-E89E2B2DFBE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32408" y="6339593"/>
              <a:ext cx="452957" cy="4529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737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071D1C7B-DAD9-4B7B-897F-7A44231A140E}"/>
              </a:ext>
            </a:extLst>
          </p:cNvPr>
          <p:cNvSpPr txBox="1"/>
          <p:nvPr/>
        </p:nvSpPr>
        <p:spPr>
          <a:xfrm>
            <a:off x="1208093" y="227458"/>
            <a:ext cx="29963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dirty="0"/>
              <a:t>UX designer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2D1F911-767A-43E4-994B-B250533ED04A}"/>
              </a:ext>
            </a:extLst>
          </p:cNvPr>
          <p:cNvSpPr txBox="1"/>
          <p:nvPr/>
        </p:nvSpPr>
        <p:spPr>
          <a:xfrm>
            <a:off x="7738334" y="258235"/>
            <a:ext cx="35550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err="1"/>
              <a:t>Technical</a:t>
            </a:r>
            <a:r>
              <a:rPr lang="cs-CZ" sz="4000" b="1" dirty="0"/>
              <a:t> </a:t>
            </a:r>
            <a:r>
              <a:rPr lang="cs-CZ" sz="4000" b="1" dirty="0" err="1"/>
              <a:t>writer</a:t>
            </a:r>
            <a:endParaRPr lang="cs-CZ" sz="4000" b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71922B0-60CA-4CA1-BF46-F13884A496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39" y="1249296"/>
            <a:ext cx="4202108" cy="268993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B6739C9-474B-40AA-AD52-1817FA921D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882" y="1115735"/>
            <a:ext cx="4745160" cy="2313265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46C30B7C-8FAA-4CFC-9BED-4AC5029E739B}"/>
              </a:ext>
            </a:extLst>
          </p:cNvPr>
          <p:cNvSpPr txBox="1"/>
          <p:nvPr/>
        </p:nvSpPr>
        <p:spPr>
          <a:xfrm>
            <a:off x="6653003" y="4191623"/>
            <a:ext cx="514667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242424"/>
                </a:solidFill>
                <a:effectLst/>
              </a:rPr>
              <a:t>transforms complex and technically difficult </a:t>
            </a:r>
            <a:r>
              <a:rPr lang="cs-CZ" sz="1600" b="0" i="0" dirty="0">
                <a:solidFill>
                  <a:srgbClr val="242424"/>
                </a:solidFill>
                <a:effectLst/>
              </a:rPr>
              <a:t>input </a:t>
            </a:r>
            <a:r>
              <a:rPr lang="en-US" sz="1600" b="0" i="0" dirty="0">
                <a:solidFill>
                  <a:srgbClr val="242424"/>
                </a:solidFill>
                <a:effectLst/>
              </a:rPr>
              <a:t>into </a:t>
            </a:r>
            <a:r>
              <a:rPr lang="en-US" sz="1600" b="1" i="0" dirty="0">
                <a:solidFill>
                  <a:srgbClr val="242424"/>
                </a:solidFill>
                <a:effectLst/>
              </a:rPr>
              <a:t>clear and concise </a:t>
            </a:r>
            <a:r>
              <a:rPr lang="en-US" sz="1600" b="0" i="0" dirty="0">
                <a:solidFill>
                  <a:srgbClr val="242424"/>
                </a:solidFill>
                <a:effectLst/>
              </a:rPr>
              <a:t>documentation </a:t>
            </a:r>
            <a:r>
              <a:rPr lang="cs-CZ" sz="1600" b="0" i="0" dirty="0" err="1">
                <a:solidFill>
                  <a:srgbClr val="242424"/>
                </a:solidFill>
                <a:effectLst/>
              </a:rPr>
              <a:t>for</a:t>
            </a:r>
            <a:r>
              <a:rPr lang="en-US" sz="1600" b="0" i="0" dirty="0">
                <a:solidFill>
                  <a:srgbClr val="242424"/>
                </a:solidFill>
                <a:effectLst/>
              </a:rPr>
              <a:t> target</a:t>
            </a:r>
            <a:r>
              <a:rPr lang="cs-CZ" sz="16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600" b="0" i="0" dirty="0">
                <a:solidFill>
                  <a:srgbClr val="242424"/>
                </a:solidFill>
                <a:effectLst/>
              </a:rPr>
              <a:t>audiences. </a:t>
            </a:r>
            <a:endParaRPr lang="cs-CZ" sz="1600" b="0" i="0" dirty="0">
              <a:solidFill>
                <a:srgbClr val="242424"/>
              </a:solidFill>
              <a:effectLst/>
            </a:endParaRPr>
          </a:p>
          <a:p>
            <a:endParaRPr lang="cs-CZ" sz="1600" b="0" i="0" dirty="0">
              <a:solidFill>
                <a:srgbClr val="242424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i="0" dirty="0">
                <a:solidFill>
                  <a:srgbClr val="242424"/>
                </a:solidFill>
                <a:effectLst/>
              </a:rPr>
              <a:t>gather</a:t>
            </a:r>
            <a:r>
              <a:rPr lang="cs-CZ" sz="1600" b="1" i="0" dirty="0">
                <a:solidFill>
                  <a:srgbClr val="242424"/>
                </a:solidFill>
                <a:effectLst/>
              </a:rPr>
              <a:t>s</a:t>
            </a:r>
            <a:r>
              <a:rPr lang="en-US" sz="1600" b="1" i="0" dirty="0">
                <a:solidFill>
                  <a:srgbClr val="242424"/>
                </a:solidFill>
                <a:effectLst/>
              </a:rPr>
              <a:t> and develop</a:t>
            </a:r>
            <a:r>
              <a:rPr lang="cs-CZ" sz="1600" b="1" i="0" dirty="0">
                <a:solidFill>
                  <a:srgbClr val="242424"/>
                </a:solidFill>
                <a:effectLst/>
              </a:rPr>
              <a:t>s</a:t>
            </a:r>
            <a:r>
              <a:rPr lang="en-US" sz="1600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600" b="0" i="0" dirty="0">
                <a:solidFill>
                  <a:srgbClr val="242424"/>
                </a:solidFill>
                <a:effectLst/>
              </a:rPr>
              <a:t>technical information in order to create maintenance and operating instructions, technical and instructional manuals, journal articles, and other documentation for manufacturers, designers, and clients.</a:t>
            </a:r>
            <a:endParaRPr lang="cs-CZ" sz="1600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E09A8B8-7AA1-4E44-B2B2-3C07720CDC97}"/>
              </a:ext>
            </a:extLst>
          </p:cNvPr>
          <p:cNvSpPr txBox="1"/>
          <p:nvPr/>
        </p:nvSpPr>
        <p:spPr>
          <a:xfrm>
            <a:off x="470020" y="4191624"/>
            <a:ext cx="48967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0" i="0" dirty="0" err="1">
                <a:solidFill>
                  <a:srgbClr val="333333"/>
                </a:solidFill>
                <a:effectLst/>
              </a:rPr>
              <a:t>makes</a:t>
            </a:r>
            <a:r>
              <a:rPr lang="cs-CZ" sz="16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US" sz="1600" b="0" i="0" dirty="0">
                <a:solidFill>
                  <a:srgbClr val="333333"/>
                </a:solidFill>
                <a:effectLst/>
              </a:rPr>
              <a:t>products and technology </a:t>
            </a:r>
            <a:r>
              <a:rPr lang="en-US" sz="1600" b="1" i="0" dirty="0">
                <a:solidFill>
                  <a:srgbClr val="333333"/>
                </a:solidFill>
                <a:effectLst/>
              </a:rPr>
              <a:t>usable, enjoyable</a:t>
            </a:r>
            <a:r>
              <a:rPr lang="en-US" sz="1600" b="0" i="0" dirty="0">
                <a:solidFill>
                  <a:srgbClr val="333333"/>
                </a:solidFill>
                <a:effectLst/>
              </a:rPr>
              <a:t>, and accessible for humans. </a:t>
            </a:r>
            <a:endParaRPr lang="cs-CZ" sz="1600" b="0" i="0" dirty="0">
              <a:solidFill>
                <a:srgbClr val="333333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b="0" i="0" dirty="0">
              <a:solidFill>
                <a:srgbClr val="333333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333333"/>
                </a:solidFill>
                <a:effectLst/>
              </a:rPr>
              <a:t>tend</a:t>
            </a:r>
            <a:r>
              <a:rPr lang="cs-CZ" sz="1600" b="0" i="0" dirty="0">
                <a:solidFill>
                  <a:srgbClr val="333333"/>
                </a:solidFill>
                <a:effectLst/>
              </a:rPr>
              <a:t>s</a:t>
            </a:r>
            <a:r>
              <a:rPr lang="en-US" sz="1600" b="0" i="0" dirty="0">
                <a:solidFill>
                  <a:srgbClr val="333333"/>
                </a:solidFill>
                <a:effectLst/>
              </a:rPr>
              <a:t> to work as </a:t>
            </a:r>
            <a:r>
              <a:rPr lang="en-US" sz="1600" b="1" i="0" dirty="0">
                <a:solidFill>
                  <a:srgbClr val="333333"/>
                </a:solidFill>
                <a:effectLst/>
              </a:rPr>
              <a:t>part of a wider product team</a:t>
            </a:r>
            <a:r>
              <a:rPr lang="en-US" sz="1600" b="0" i="0" dirty="0">
                <a:solidFill>
                  <a:srgbClr val="333333"/>
                </a:solidFill>
                <a:effectLst/>
              </a:rPr>
              <a:t>, often bridging the gap between the user, the development team, and key business stakeholders. </a:t>
            </a:r>
            <a:endParaRPr lang="cs-CZ" sz="1600" b="0" i="0" dirty="0">
              <a:solidFill>
                <a:srgbClr val="333333"/>
              </a:solidFill>
              <a:effectLst/>
            </a:endParaRPr>
          </a:p>
          <a:p>
            <a:endParaRPr lang="cs-CZ" sz="1600" b="0" i="0" dirty="0">
              <a:solidFill>
                <a:srgbClr val="333333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333333"/>
                </a:solidFill>
                <a:effectLst/>
              </a:rPr>
              <a:t>advocate</a:t>
            </a:r>
            <a:r>
              <a:rPr lang="cs-CZ" sz="1600" b="0" i="0" dirty="0">
                <a:solidFill>
                  <a:srgbClr val="333333"/>
                </a:solidFill>
                <a:effectLst/>
              </a:rPr>
              <a:t>s</a:t>
            </a:r>
            <a:r>
              <a:rPr lang="en-US" sz="1600" b="0" i="0" dirty="0">
                <a:solidFill>
                  <a:srgbClr val="333333"/>
                </a:solidFill>
                <a:effectLst/>
              </a:rPr>
              <a:t> for the </a:t>
            </a:r>
            <a:r>
              <a:rPr lang="en-US" sz="1600" b="1" i="0" dirty="0">
                <a:solidFill>
                  <a:srgbClr val="333333"/>
                </a:solidFill>
                <a:effectLst/>
              </a:rPr>
              <a:t>end user </a:t>
            </a:r>
            <a:r>
              <a:rPr lang="en-US" sz="1600" b="0" i="0" dirty="0">
                <a:solidFill>
                  <a:srgbClr val="333333"/>
                </a:solidFill>
                <a:effectLst/>
              </a:rPr>
              <a:t>or customer.</a:t>
            </a:r>
            <a:endParaRPr lang="cs-CZ" sz="1600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30F422C0-F1A1-463F-933E-384A43E72B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4572" y="512688"/>
            <a:ext cx="1909459" cy="968422"/>
          </a:xfrm>
          <a:prstGeom prst="rect">
            <a:avLst/>
          </a:prstGeom>
        </p:spPr>
      </p:pic>
      <p:grpSp>
        <p:nvGrpSpPr>
          <p:cNvPr id="20" name="Skupina 19">
            <a:extLst>
              <a:ext uri="{FF2B5EF4-FFF2-40B4-BE49-F238E27FC236}">
                <a16:creationId xmlns:a16="http://schemas.microsoft.com/office/drawing/2014/main" id="{E472FC52-58DD-4EAE-9F1F-2ABDAC72F8E3}"/>
              </a:ext>
            </a:extLst>
          </p:cNvPr>
          <p:cNvGrpSpPr/>
          <p:nvPr/>
        </p:nvGrpSpPr>
        <p:grpSpPr>
          <a:xfrm>
            <a:off x="10936669" y="6330054"/>
            <a:ext cx="1148696" cy="462496"/>
            <a:chOff x="10936669" y="6330054"/>
            <a:chExt cx="1148696" cy="462496"/>
          </a:xfrm>
        </p:grpSpPr>
        <p:sp>
          <p:nvSpPr>
            <p:cNvPr id="16" name="TextovéPole 15">
              <a:extLst>
                <a:ext uri="{FF2B5EF4-FFF2-40B4-BE49-F238E27FC236}">
                  <a16:creationId xmlns:a16="http://schemas.microsoft.com/office/drawing/2014/main" id="{5A74A0B0-34C6-4ACF-BE79-43A3E7FCA9BA}"/>
                </a:ext>
              </a:extLst>
            </p:cNvPr>
            <p:cNvSpPr txBox="1"/>
            <p:nvPr/>
          </p:nvSpPr>
          <p:spPr>
            <a:xfrm>
              <a:off x="10936669" y="6423218"/>
              <a:ext cx="82071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cs-CZ" sz="1800" dirty="0">
                  <a:solidFill>
                    <a:srgbClr val="00206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Part 2</a:t>
              </a:r>
              <a:endParaRPr lang="cs-CZ" dirty="0">
                <a:solidFill>
                  <a:srgbClr val="002060"/>
                </a:solidFill>
              </a:endParaRPr>
            </a:p>
          </p:txBody>
        </p:sp>
        <p:cxnSp>
          <p:nvCxnSpPr>
            <p:cNvPr id="17" name="Přímá spojnice 16">
              <a:extLst>
                <a:ext uri="{FF2B5EF4-FFF2-40B4-BE49-F238E27FC236}">
                  <a16:creationId xmlns:a16="http://schemas.microsoft.com/office/drawing/2014/main" id="{D882D31C-9481-48F5-B7E9-2E46649CCC9D}"/>
                </a:ext>
              </a:extLst>
            </p:cNvPr>
            <p:cNvCxnSpPr/>
            <p:nvPr/>
          </p:nvCxnSpPr>
          <p:spPr>
            <a:xfrm>
              <a:off x="10961517" y="6330054"/>
              <a:ext cx="1123848" cy="0"/>
            </a:xfrm>
            <a:prstGeom prst="line">
              <a:avLst/>
            </a:prstGeom>
            <a:ln w="66675" cmpd="thinThick">
              <a:solidFill>
                <a:srgbClr val="00206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9" name="Obrázek 18">
              <a:extLst>
                <a:ext uri="{FF2B5EF4-FFF2-40B4-BE49-F238E27FC236}">
                  <a16:creationId xmlns:a16="http://schemas.microsoft.com/office/drawing/2014/main" id="{A087BAF1-053C-40D5-8A1E-271215215A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32408" y="6339593"/>
              <a:ext cx="452957" cy="4529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8838728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1214</Words>
  <Application>Microsoft Office PowerPoint</Application>
  <PresentationFormat>Širokoúhlá obrazovka</PresentationFormat>
  <Paragraphs>201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3" baseType="lpstr">
      <vt:lpstr>Aharoni</vt:lpstr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Katka</dc:creator>
  <cp:lastModifiedBy>Katka</cp:lastModifiedBy>
  <cp:revision>96</cp:revision>
  <dcterms:created xsi:type="dcterms:W3CDTF">2020-10-04T10:34:11Z</dcterms:created>
  <dcterms:modified xsi:type="dcterms:W3CDTF">2020-10-04T19:32:32Z</dcterms:modified>
</cp:coreProperties>
</file>